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1"/>
  </p:sldMasterIdLst>
  <p:notesMasterIdLst>
    <p:notesMasterId r:id="rId23"/>
  </p:notesMasterIdLst>
  <p:sldIdLst>
    <p:sldId id="256" r:id="rId2"/>
    <p:sldId id="265" r:id="rId3"/>
    <p:sldId id="262" r:id="rId4"/>
    <p:sldId id="257" r:id="rId5"/>
    <p:sldId id="263" r:id="rId6"/>
    <p:sldId id="259" r:id="rId7"/>
    <p:sldId id="278" r:id="rId8"/>
    <p:sldId id="267" r:id="rId9"/>
    <p:sldId id="268" r:id="rId10"/>
    <p:sldId id="269" r:id="rId11"/>
    <p:sldId id="277" r:id="rId12"/>
    <p:sldId id="276" r:id="rId13"/>
    <p:sldId id="279" r:id="rId14"/>
    <p:sldId id="273" r:id="rId15"/>
    <p:sldId id="272" r:id="rId16"/>
    <p:sldId id="274" r:id="rId17"/>
    <p:sldId id="281" r:id="rId18"/>
    <p:sldId id="280" r:id="rId19"/>
    <p:sldId id="271" r:id="rId20"/>
    <p:sldId id="270" r:id="rId21"/>
    <p:sldId id="27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13400E-EE14-5B45-A1EE-5A3B4FF39004}" v="1266" dt="2020-08-15T03:24:46.354"/>
    <p1510:client id="{A3E85675-55DB-5BAA-270E-E9DF3FA75644}" v="5" dt="2020-08-14T21:26:49.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7C02DC-E9F5-477E-817A-9BD6AEBC974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9102AE2-88A1-4895-965D-9201D13D6007}">
      <dgm:prSet custT="1"/>
      <dgm:spPr/>
      <dgm:t>
        <a:bodyPr/>
        <a:lstStyle/>
        <a:p>
          <a:pPr>
            <a:lnSpc>
              <a:spcPct val="100000"/>
            </a:lnSpc>
          </a:pPr>
          <a:r>
            <a:rPr lang="en-US" sz="1900">
              <a:latin typeface="Calibri" charset="0"/>
              <a:ea typeface="Calibri" charset="0"/>
              <a:cs typeface="Calibri" charset="0"/>
            </a:rPr>
            <a:t>Parents complete Remote Learning Survey. Any parent who does not complete the survey will be placed into Blended Learning; however, survey will stay open so parents can request 100% remote learning</a:t>
          </a:r>
        </a:p>
      </dgm:t>
    </dgm:pt>
    <dgm:pt modelId="{5CFAD15C-64E2-489E-8D4C-BA4F97A567EF}" type="parTrans" cxnId="{B589B194-86C3-47F2-97A8-A5B0E8F1153F}">
      <dgm:prSet/>
      <dgm:spPr/>
      <dgm:t>
        <a:bodyPr/>
        <a:lstStyle/>
        <a:p>
          <a:endParaRPr lang="en-US"/>
        </a:p>
      </dgm:t>
    </dgm:pt>
    <dgm:pt modelId="{7B371822-6FAB-42BD-AD14-12E233644AB8}" type="sibTrans" cxnId="{B589B194-86C3-47F2-97A8-A5B0E8F1153F}">
      <dgm:prSet/>
      <dgm:spPr/>
      <dgm:t>
        <a:bodyPr/>
        <a:lstStyle/>
        <a:p>
          <a:endParaRPr lang="en-US"/>
        </a:p>
      </dgm:t>
    </dgm:pt>
    <dgm:pt modelId="{4FAE56C9-5FFD-46C5-B867-B2DCC92AE8BE}">
      <dgm:prSet custT="1"/>
      <dgm:spPr/>
      <dgm:t>
        <a:bodyPr/>
        <a:lstStyle/>
        <a:p>
          <a:pPr>
            <a:lnSpc>
              <a:spcPct val="100000"/>
            </a:lnSpc>
          </a:pPr>
          <a:r>
            <a:rPr lang="en-US" sz="2000">
              <a:latin typeface="Calibri" charset="0"/>
              <a:ea typeface="Calibri" charset="0"/>
              <a:cs typeface="Calibri" charset="0"/>
            </a:rPr>
            <a:t>Week of August 10</a:t>
          </a:r>
          <a:r>
            <a:rPr lang="en-US" sz="2000" baseline="30000">
              <a:latin typeface="Calibri" charset="0"/>
              <a:ea typeface="Calibri" charset="0"/>
              <a:cs typeface="Calibri" charset="0"/>
            </a:rPr>
            <a:t>th</a:t>
          </a:r>
          <a:r>
            <a:rPr lang="en-US" sz="2000">
              <a:latin typeface="Calibri" charset="0"/>
              <a:ea typeface="Calibri" charset="0"/>
              <a:cs typeface="Calibri" charset="0"/>
            </a:rPr>
            <a:t> - School Town Hall Meetings and School Leadership Team Collaborate on Model Choice</a:t>
          </a:r>
        </a:p>
      </dgm:t>
    </dgm:pt>
    <dgm:pt modelId="{7B3B794F-D6C0-4DB1-90EA-B7C2EB60E177}" type="parTrans" cxnId="{B30C2297-FD6E-40F1-B096-A6BA31E9E729}">
      <dgm:prSet/>
      <dgm:spPr/>
      <dgm:t>
        <a:bodyPr/>
        <a:lstStyle/>
        <a:p>
          <a:endParaRPr lang="en-US"/>
        </a:p>
      </dgm:t>
    </dgm:pt>
    <dgm:pt modelId="{3784F0D2-C6BD-431A-95F4-18598E961C6A}" type="sibTrans" cxnId="{B30C2297-FD6E-40F1-B096-A6BA31E9E729}">
      <dgm:prSet/>
      <dgm:spPr/>
      <dgm:t>
        <a:bodyPr/>
        <a:lstStyle/>
        <a:p>
          <a:endParaRPr lang="en-US"/>
        </a:p>
      </dgm:t>
    </dgm:pt>
    <dgm:pt modelId="{39F5550B-9236-4F7E-AA8F-EBEB558E6115}">
      <dgm:prSet/>
      <dgm:spPr/>
      <dgm:t>
        <a:bodyPr/>
        <a:lstStyle/>
        <a:p>
          <a:pPr>
            <a:lnSpc>
              <a:spcPct val="100000"/>
            </a:lnSpc>
          </a:pPr>
          <a:r>
            <a:rPr lang="en-US">
              <a:latin typeface="Calibri" charset="0"/>
              <a:ea typeface="Calibri" charset="0"/>
              <a:cs typeface="Calibri" charset="0"/>
            </a:rPr>
            <a:t>Reopening Plans Were submitted, Wednesday, August 12th </a:t>
          </a:r>
        </a:p>
        <a:p>
          <a:pPr>
            <a:lnSpc>
              <a:spcPct val="100000"/>
            </a:lnSpc>
          </a:pPr>
          <a:r>
            <a:rPr lang="en-US">
              <a:latin typeface="Calibri" charset="0"/>
              <a:ea typeface="Calibri" charset="0"/>
              <a:cs typeface="Calibri" charset="0"/>
            </a:rPr>
            <a:t>Model Choices Must be submitted by Friday, August 14</a:t>
          </a:r>
          <a:r>
            <a:rPr lang="en-US" baseline="30000">
              <a:latin typeface="Calibri" charset="0"/>
              <a:ea typeface="Calibri" charset="0"/>
              <a:cs typeface="Calibri" charset="0"/>
            </a:rPr>
            <a:t>th</a:t>
          </a:r>
          <a:endParaRPr lang="en-US">
            <a:latin typeface="Calibri" charset="0"/>
            <a:ea typeface="Calibri" charset="0"/>
            <a:cs typeface="Calibri" charset="0"/>
          </a:endParaRPr>
        </a:p>
      </dgm:t>
    </dgm:pt>
    <dgm:pt modelId="{2F22DB8F-C6A5-463B-BFD6-C0B30B4278FE}" type="parTrans" cxnId="{78C8C534-13EE-406C-9232-0686DE5CCFBB}">
      <dgm:prSet/>
      <dgm:spPr/>
      <dgm:t>
        <a:bodyPr/>
        <a:lstStyle/>
        <a:p>
          <a:endParaRPr lang="en-US"/>
        </a:p>
      </dgm:t>
    </dgm:pt>
    <dgm:pt modelId="{2E149723-3E1D-49BC-A3A5-CA0B12E70EEE}" type="sibTrans" cxnId="{78C8C534-13EE-406C-9232-0686DE5CCFBB}">
      <dgm:prSet/>
      <dgm:spPr/>
      <dgm:t>
        <a:bodyPr/>
        <a:lstStyle/>
        <a:p>
          <a:endParaRPr lang="en-US"/>
        </a:p>
      </dgm:t>
    </dgm:pt>
    <dgm:pt modelId="{69739195-3222-488B-85C3-F669957E40F0}">
      <dgm:prSet/>
      <dgm:spPr/>
      <dgm:t>
        <a:bodyPr/>
        <a:lstStyle/>
        <a:p>
          <a:pPr>
            <a:lnSpc>
              <a:spcPct val="100000"/>
            </a:lnSpc>
          </a:pPr>
          <a:r>
            <a:rPr lang="en-US">
              <a:latin typeface="Calibri" charset="0"/>
              <a:ea typeface="Calibri" charset="0"/>
              <a:cs typeface="Calibri" charset="0"/>
            </a:rPr>
            <a:t>Schedule next </a:t>
          </a:r>
          <a:r>
            <a:rPr lang="en-US" err="1">
              <a:latin typeface="Calibri" charset="0"/>
              <a:ea typeface="Calibri" charset="0"/>
              <a:cs typeface="Calibri" charset="0"/>
            </a:rPr>
            <a:t>Townhall</a:t>
          </a:r>
          <a:r>
            <a:rPr lang="en-US">
              <a:latin typeface="Calibri" charset="0"/>
              <a:ea typeface="Calibri" charset="0"/>
              <a:cs typeface="Calibri" charset="0"/>
            </a:rPr>
            <a:t> for Updates with CEC 10</a:t>
          </a:r>
        </a:p>
      </dgm:t>
    </dgm:pt>
    <dgm:pt modelId="{6D1070F4-CD8A-46E7-8DCF-FE339C0FA8B1}" type="parTrans" cxnId="{16003A14-791E-4A67-9F7E-3E4A3865DD78}">
      <dgm:prSet/>
      <dgm:spPr/>
      <dgm:t>
        <a:bodyPr/>
        <a:lstStyle/>
        <a:p>
          <a:endParaRPr lang="en-US"/>
        </a:p>
      </dgm:t>
    </dgm:pt>
    <dgm:pt modelId="{F7EA8D3D-A057-4723-BA22-B21662D0D884}" type="sibTrans" cxnId="{16003A14-791E-4A67-9F7E-3E4A3865DD78}">
      <dgm:prSet/>
      <dgm:spPr/>
      <dgm:t>
        <a:bodyPr/>
        <a:lstStyle/>
        <a:p>
          <a:endParaRPr lang="en-US"/>
        </a:p>
      </dgm:t>
    </dgm:pt>
    <dgm:pt modelId="{4B1BF40C-7C30-412E-AD78-8E73B71BD194}" type="pres">
      <dgm:prSet presAssocID="{B17C02DC-E9F5-477E-817A-9BD6AEBC9748}" presName="root" presStyleCnt="0">
        <dgm:presLayoutVars>
          <dgm:dir/>
          <dgm:resizeHandles val="exact"/>
        </dgm:presLayoutVars>
      </dgm:prSet>
      <dgm:spPr/>
    </dgm:pt>
    <dgm:pt modelId="{EDF7903E-83DB-4BFA-82B2-0952E4F32DE6}" type="pres">
      <dgm:prSet presAssocID="{09102AE2-88A1-4895-965D-9201D13D6007}" presName="compNode" presStyleCnt="0"/>
      <dgm:spPr/>
    </dgm:pt>
    <dgm:pt modelId="{7BB74B44-B197-41E0-9045-259F7BB7337F}" type="pres">
      <dgm:prSet presAssocID="{09102AE2-88A1-4895-965D-9201D13D6007}" presName="bgRect" presStyleLbl="bgShp" presStyleIdx="0" presStyleCnt="4" custLinFactNeighborX="104" custLinFactNeighborY="-4463"/>
      <dgm:spPr/>
    </dgm:pt>
    <dgm:pt modelId="{8F20B863-A2EE-4C3E-AF7F-54180F7B3F9C}" type="pres">
      <dgm:prSet presAssocID="{09102AE2-88A1-4895-965D-9201D13D600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71B7945F-3075-4B35-9D74-3D6C34E0E8D9}" type="pres">
      <dgm:prSet presAssocID="{09102AE2-88A1-4895-965D-9201D13D6007}" presName="spaceRect" presStyleCnt="0"/>
      <dgm:spPr/>
    </dgm:pt>
    <dgm:pt modelId="{7755DAA6-AE19-4CEC-89A6-91C47EF0F920}" type="pres">
      <dgm:prSet presAssocID="{09102AE2-88A1-4895-965D-9201D13D6007}" presName="parTx" presStyleLbl="revTx" presStyleIdx="0" presStyleCnt="4" custLinFactNeighborX="0" custLinFactNeighborY="-7837">
        <dgm:presLayoutVars>
          <dgm:chMax val="0"/>
          <dgm:chPref val="0"/>
        </dgm:presLayoutVars>
      </dgm:prSet>
      <dgm:spPr/>
    </dgm:pt>
    <dgm:pt modelId="{AE63AFD3-803D-4C5C-B29C-C4973AF647BF}" type="pres">
      <dgm:prSet presAssocID="{7B371822-6FAB-42BD-AD14-12E233644AB8}" presName="sibTrans" presStyleCnt="0"/>
      <dgm:spPr/>
    </dgm:pt>
    <dgm:pt modelId="{50B76D4B-376D-4F4D-8836-6724CE304F65}" type="pres">
      <dgm:prSet presAssocID="{4FAE56C9-5FFD-46C5-B867-B2DCC92AE8BE}" presName="compNode" presStyleCnt="0"/>
      <dgm:spPr/>
    </dgm:pt>
    <dgm:pt modelId="{BF2F8ED7-5883-43B9-8F90-5842821D0268}" type="pres">
      <dgm:prSet presAssocID="{4FAE56C9-5FFD-46C5-B867-B2DCC92AE8BE}" presName="bgRect" presStyleLbl="bgShp" presStyleIdx="1" presStyleCnt="4"/>
      <dgm:spPr/>
    </dgm:pt>
    <dgm:pt modelId="{1B13B9AC-3327-418D-B133-D94F876FE5DB}" type="pres">
      <dgm:prSet presAssocID="{4FAE56C9-5FFD-46C5-B867-B2DCC92AE8B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C5E198E6-F0AF-44D8-A89F-2464C4940B42}" type="pres">
      <dgm:prSet presAssocID="{4FAE56C9-5FFD-46C5-B867-B2DCC92AE8BE}" presName="spaceRect" presStyleCnt="0"/>
      <dgm:spPr/>
    </dgm:pt>
    <dgm:pt modelId="{C2473115-C9AF-42FD-B911-B278D9B1D8CD}" type="pres">
      <dgm:prSet presAssocID="{4FAE56C9-5FFD-46C5-B867-B2DCC92AE8BE}" presName="parTx" presStyleLbl="revTx" presStyleIdx="1" presStyleCnt="4">
        <dgm:presLayoutVars>
          <dgm:chMax val="0"/>
          <dgm:chPref val="0"/>
        </dgm:presLayoutVars>
      </dgm:prSet>
      <dgm:spPr/>
    </dgm:pt>
    <dgm:pt modelId="{2847085F-5278-469E-9BCE-3CFBE187279C}" type="pres">
      <dgm:prSet presAssocID="{3784F0D2-C6BD-431A-95F4-18598E961C6A}" presName="sibTrans" presStyleCnt="0"/>
      <dgm:spPr/>
    </dgm:pt>
    <dgm:pt modelId="{864ECAF8-F01E-4794-B858-E57C33E8B3FC}" type="pres">
      <dgm:prSet presAssocID="{39F5550B-9236-4F7E-AA8F-EBEB558E6115}" presName="compNode" presStyleCnt="0"/>
      <dgm:spPr/>
    </dgm:pt>
    <dgm:pt modelId="{3E26DA9D-2D32-408A-B762-47DF0A0B0FF1}" type="pres">
      <dgm:prSet presAssocID="{39F5550B-9236-4F7E-AA8F-EBEB558E6115}" presName="bgRect" presStyleLbl="bgShp" presStyleIdx="2" presStyleCnt="4"/>
      <dgm:spPr/>
    </dgm:pt>
    <dgm:pt modelId="{51CA7304-724C-4A87-93C6-D00153AC6D42}" type="pres">
      <dgm:prSet presAssocID="{39F5550B-9236-4F7E-AA8F-EBEB558E611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D1E1092C-BE34-4511-8FD4-03C9F0E92940}" type="pres">
      <dgm:prSet presAssocID="{39F5550B-9236-4F7E-AA8F-EBEB558E6115}" presName="spaceRect" presStyleCnt="0"/>
      <dgm:spPr/>
    </dgm:pt>
    <dgm:pt modelId="{12671B68-C248-4E96-AC73-BD9A3BC04661}" type="pres">
      <dgm:prSet presAssocID="{39F5550B-9236-4F7E-AA8F-EBEB558E6115}" presName="parTx" presStyleLbl="revTx" presStyleIdx="2" presStyleCnt="4" custScaleX="106105">
        <dgm:presLayoutVars>
          <dgm:chMax val="0"/>
          <dgm:chPref val="0"/>
        </dgm:presLayoutVars>
      </dgm:prSet>
      <dgm:spPr/>
    </dgm:pt>
    <dgm:pt modelId="{F27CB423-9F4C-4D75-B431-5E4863A11437}" type="pres">
      <dgm:prSet presAssocID="{2E149723-3E1D-49BC-A3A5-CA0B12E70EEE}" presName="sibTrans" presStyleCnt="0"/>
      <dgm:spPr/>
    </dgm:pt>
    <dgm:pt modelId="{0FD32FA5-40B5-4FD3-8CD6-F033BB312968}" type="pres">
      <dgm:prSet presAssocID="{69739195-3222-488B-85C3-F669957E40F0}" presName="compNode" presStyleCnt="0"/>
      <dgm:spPr/>
    </dgm:pt>
    <dgm:pt modelId="{49B45A1F-C5DD-4363-87B3-94E0BE0FAA93}" type="pres">
      <dgm:prSet presAssocID="{69739195-3222-488B-85C3-F669957E40F0}" presName="bgRect" presStyleLbl="bgShp" presStyleIdx="3" presStyleCnt="4"/>
      <dgm:spPr/>
    </dgm:pt>
    <dgm:pt modelId="{09EFE4A7-48B5-4B25-A35D-F4FF33711C08}" type="pres">
      <dgm:prSet presAssocID="{69739195-3222-488B-85C3-F669957E40F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B9BBAEC5-3633-4E08-BBC5-26951182AAEF}" type="pres">
      <dgm:prSet presAssocID="{69739195-3222-488B-85C3-F669957E40F0}" presName="spaceRect" presStyleCnt="0"/>
      <dgm:spPr/>
    </dgm:pt>
    <dgm:pt modelId="{F6F58A61-7885-4B54-8D52-DFDA68EB2FDF}" type="pres">
      <dgm:prSet presAssocID="{69739195-3222-488B-85C3-F669957E40F0}" presName="parTx" presStyleLbl="revTx" presStyleIdx="3" presStyleCnt="4">
        <dgm:presLayoutVars>
          <dgm:chMax val="0"/>
          <dgm:chPref val="0"/>
        </dgm:presLayoutVars>
      </dgm:prSet>
      <dgm:spPr/>
    </dgm:pt>
  </dgm:ptLst>
  <dgm:cxnLst>
    <dgm:cxn modelId="{76EBDC0B-7E49-4282-BDB5-F4B31983798B}" type="presOf" srcId="{69739195-3222-488B-85C3-F669957E40F0}" destId="{F6F58A61-7885-4B54-8D52-DFDA68EB2FDF}" srcOrd="0" destOrd="0" presId="urn:microsoft.com/office/officeart/2018/2/layout/IconVerticalSolidList"/>
    <dgm:cxn modelId="{5821DD0C-B4CF-42C6-BEEC-A99470B341A0}" type="presOf" srcId="{39F5550B-9236-4F7E-AA8F-EBEB558E6115}" destId="{12671B68-C248-4E96-AC73-BD9A3BC04661}" srcOrd="0" destOrd="0" presId="urn:microsoft.com/office/officeart/2018/2/layout/IconVerticalSolidList"/>
    <dgm:cxn modelId="{16003A14-791E-4A67-9F7E-3E4A3865DD78}" srcId="{B17C02DC-E9F5-477E-817A-9BD6AEBC9748}" destId="{69739195-3222-488B-85C3-F669957E40F0}" srcOrd="3" destOrd="0" parTransId="{6D1070F4-CD8A-46E7-8DCF-FE339C0FA8B1}" sibTransId="{F7EA8D3D-A057-4723-BA22-B21662D0D884}"/>
    <dgm:cxn modelId="{78C8C534-13EE-406C-9232-0686DE5CCFBB}" srcId="{B17C02DC-E9F5-477E-817A-9BD6AEBC9748}" destId="{39F5550B-9236-4F7E-AA8F-EBEB558E6115}" srcOrd="2" destOrd="0" parTransId="{2F22DB8F-C6A5-463B-BFD6-C0B30B4278FE}" sibTransId="{2E149723-3E1D-49BC-A3A5-CA0B12E70EEE}"/>
    <dgm:cxn modelId="{B589B194-86C3-47F2-97A8-A5B0E8F1153F}" srcId="{B17C02DC-E9F5-477E-817A-9BD6AEBC9748}" destId="{09102AE2-88A1-4895-965D-9201D13D6007}" srcOrd="0" destOrd="0" parTransId="{5CFAD15C-64E2-489E-8D4C-BA4F97A567EF}" sibTransId="{7B371822-6FAB-42BD-AD14-12E233644AB8}"/>
    <dgm:cxn modelId="{B30C2297-FD6E-40F1-B096-A6BA31E9E729}" srcId="{B17C02DC-E9F5-477E-817A-9BD6AEBC9748}" destId="{4FAE56C9-5FFD-46C5-B867-B2DCC92AE8BE}" srcOrd="1" destOrd="0" parTransId="{7B3B794F-D6C0-4DB1-90EA-B7C2EB60E177}" sibTransId="{3784F0D2-C6BD-431A-95F4-18598E961C6A}"/>
    <dgm:cxn modelId="{6E957998-6622-4308-B615-F3A757B5CF5E}" type="presOf" srcId="{4FAE56C9-5FFD-46C5-B867-B2DCC92AE8BE}" destId="{C2473115-C9AF-42FD-B911-B278D9B1D8CD}" srcOrd="0" destOrd="0" presId="urn:microsoft.com/office/officeart/2018/2/layout/IconVerticalSolidList"/>
    <dgm:cxn modelId="{FC7D7CD3-8E70-4959-825F-0EFBE5AF650D}" type="presOf" srcId="{B17C02DC-E9F5-477E-817A-9BD6AEBC9748}" destId="{4B1BF40C-7C30-412E-AD78-8E73B71BD194}" srcOrd="0" destOrd="0" presId="urn:microsoft.com/office/officeart/2018/2/layout/IconVerticalSolidList"/>
    <dgm:cxn modelId="{46FF0BFC-F875-4BED-B5BD-A18E59101C31}" type="presOf" srcId="{09102AE2-88A1-4895-965D-9201D13D6007}" destId="{7755DAA6-AE19-4CEC-89A6-91C47EF0F920}" srcOrd="0" destOrd="0" presId="urn:microsoft.com/office/officeart/2018/2/layout/IconVerticalSolidList"/>
    <dgm:cxn modelId="{47C89091-655F-4E8C-9A2C-335DDB71B654}" type="presParOf" srcId="{4B1BF40C-7C30-412E-AD78-8E73B71BD194}" destId="{EDF7903E-83DB-4BFA-82B2-0952E4F32DE6}" srcOrd="0" destOrd="0" presId="urn:microsoft.com/office/officeart/2018/2/layout/IconVerticalSolidList"/>
    <dgm:cxn modelId="{BE6CE033-897E-416C-8AA4-40445B86E60E}" type="presParOf" srcId="{EDF7903E-83DB-4BFA-82B2-0952E4F32DE6}" destId="{7BB74B44-B197-41E0-9045-259F7BB7337F}" srcOrd="0" destOrd="0" presId="urn:microsoft.com/office/officeart/2018/2/layout/IconVerticalSolidList"/>
    <dgm:cxn modelId="{BCB43507-5213-4394-BAC8-B4C625D95256}" type="presParOf" srcId="{EDF7903E-83DB-4BFA-82B2-0952E4F32DE6}" destId="{8F20B863-A2EE-4C3E-AF7F-54180F7B3F9C}" srcOrd="1" destOrd="0" presId="urn:microsoft.com/office/officeart/2018/2/layout/IconVerticalSolidList"/>
    <dgm:cxn modelId="{A0A7451E-93EF-4369-B702-424D531651B1}" type="presParOf" srcId="{EDF7903E-83DB-4BFA-82B2-0952E4F32DE6}" destId="{71B7945F-3075-4B35-9D74-3D6C34E0E8D9}" srcOrd="2" destOrd="0" presId="urn:microsoft.com/office/officeart/2018/2/layout/IconVerticalSolidList"/>
    <dgm:cxn modelId="{0BAD9157-96AC-4D3B-8787-0847ECFDB9FE}" type="presParOf" srcId="{EDF7903E-83DB-4BFA-82B2-0952E4F32DE6}" destId="{7755DAA6-AE19-4CEC-89A6-91C47EF0F920}" srcOrd="3" destOrd="0" presId="urn:microsoft.com/office/officeart/2018/2/layout/IconVerticalSolidList"/>
    <dgm:cxn modelId="{C06B6BF8-C9D1-44E6-9CDC-3E0316515BAA}" type="presParOf" srcId="{4B1BF40C-7C30-412E-AD78-8E73B71BD194}" destId="{AE63AFD3-803D-4C5C-B29C-C4973AF647BF}" srcOrd="1" destOrd="0" presId="urn:microsoft.com/office/officeart/2018/2/layout/IconVerticalSolidList"/>
    <dgm:cxn modelId="{286DC498-0A7E-420B-9664-115B3D0C5914}" type="presParOf" srcId="{4B1BF40C-7C30-412E-AD78-8E73B71BD194}" destId="{50B76D4B-376D-4F4D-8836-6724CE304F65}" srcOrd="2" destOrd="0" presId="urn:microsoft.com/office/officeart/2018/2/layout/IconVerticalSolidList"/>
    <dgm:cxn modelId="{73BFE215-69D3-409E-AE31-CFA8C8E92334}" type="presParOf" srcId="{50B76D4B-376D-4F4D-8836-6724CE304F65}" destId="{BF2F8ED7-5883-43B9-8F90-5842821D0268}" srcOrd="0" destOrd="0" presId="urn:microsoft.com/office/officeart/2018/2/layout/IconVerticalSolidList"/>
    <dgm:cxn modelId="{36C82189-F32C-4215-8AB3-7185B8DF3299}" type="presParOf" srcId="{50B76D4B-376D-4F4D-8836-6724CE304F65}" destId="{1B13B9AC-3327-418D-B133-D94F876FE5DB}" srcOrd="1" destOrd="0" presId="urn:microsoft.com/office/officeart/2018/2/layout/IconVerticalSolidList"/>
    <dgm:cxn modelId="{D31E9773-C52F-4B7D-AB53-B9A9EFC36022}" type="presParOf" srcId="{50B76D4B-376D-4F4D-8836-6724CE304F65}" destId="{C5E198E6-F0AF-44D8-A89F-2464C4940B42}" srcOrd="2" destOrd="0" presId="urn:microsoft.com/office/officeart/2018/2/layout/IconVerticalSolidList"/>
    <dgm:cxn modelId="{577CEEAC-2AA0-42EE-87CF-1DA431A59973}" type="presParOf" srcId="{50B76D4B-376D-4F4D-8836-6724CE304F65}" destId="{C2473115-C9AF-42FD-B911-B278D9B1D8CD}" srcOrd="3" destOrd="0" presId="urn:microsoft.com/office/officeart/2018/2/layout/IconVerticalSolidList"/>
    <dgm:cxn modelId="{FBB2278A-7F05-49E0-867D-B1F35DD2FD56}" type="presParOf" srcId="{4B1BF40C-7C30-412E-AD78-8E73B71BD194}" destId="{2847085F-5278-469E-9BCE-3CFBE187279C}" srcOrd="3" destOrd="0" presId="urn:microsoft.com/office/officeart/2018/2/layout/IconVerticalSolidList"/>
    <dgm:cxn modelId="{4293C32D-E44F-42A8-918B-6BA3AF426817}" type="presParOf" srcId="{4B1BF40C-7C30-412E-AD78-8E73B71BD194}" destId="{864ECAF8-F01E-4794-B858-E57C33E8B3FC}" srcOrd="4" destOrd="0" presId="urn:microsoft.com/office/officeart/2018/2/layout/IconVerticalSolidList"/>
    <dgm:cxn modelId="{FAAF0C24-4955-415B-8F0B-D43A9C428360}" type="presParOf" srcId="{864ECAF8-F01E-4794-B858-E57C33E8B3FC}" destId="{3E26DA9D-2D32-408A-B762-47DF0A0B0FF1}" srcOrd="0" destOrd="0" presId="urn:microsoft.com/office/officeart/2018/2/layout/IconVerticalSolidList"/>
    <dgm:cxn modelId="{E8FF479D-4ECF-439D-B351-F86813284B84}" type="presParOf" srcId="{864ECAF8-F01E-4794-B858-E57C33E8B3FC}" destId="{51CA7304-724C-4A87-93C6-D00153AC6D42}" srcOrd="1" destOrd="0" presId="urn:microsoft.com/office/officeart/2018/2/layout/IconVerticalSolidList"/>
    <dgm:cxn modelId="{15305AC5-A067-4C23-94E3-EF04C5D836B9}" type="presParOf" srcId="{864ECAF8-F01E-4794-B858-E57C33E8B3FC}" destId="{D1E1092C-BE34-4511-8FD4-03C9F0E92940}" srcOrd="2" destOrd="0" presId="urn:microsoft.com/office/officeart/2018/2/layout/IconVerticalSolidList"/>
    <dgm:cxn modelId="{9852133A-12F3-4C59-A13C-220A63C8FAC3}" type="presParOf" srcId="{864ECAF8-F01E-4794-B858-E57C33E8B3FC}" destId="{12671B68-C248-4E96-AC73-BD9A3BC04661}" srcOrd="3" destOrd="0" presId="urn:microsoft.com/office/officeart/2018/2/layout/IconVerticalSolidList"/>
    <dgm:cxn modelId="{EE3BE160-E0CD-43B9-B13A-B176E897256A}" type="presParOf" srcId="{4B1BF40C-7C30-412E-AD78-8E73B71BD194}" destId="{F27CB423-9F4C-4D75-B431-5E4863A11437}" srcOrd="5" destOrd="0" presId="urn:microsoft.com/office/officeart/2018/2/layout/IconVerticalSolidList"/>
    <dgm:cxn modelId="{35999DB9-56E6-424D-8DCF-5C97F7FF3143}" type="presParOf" srcId="{4B1BF40C-7C30-412E-AD78-8E73B71BD194}" destId="{0FD32FA5-40B5-4FD3-8CD6-F033BB312968}" srcOrd="6" destOrd="0" presId="urn:microsoft.com/office/officeart/2018/2/layout/IconVerticalSolidList"/>
    <dgm:cxn modelId="{B34FD9A8-57E3-4FC4-9CDF-C1CA7396AE34}" type="presParOf" srcId="{0FD32FA5-40B5-4FD3-8CD6-F033BB312968}" destId="{49B45A1F-C5DD-4363-87B3-94E0BE0FAA93}" srcOrd="0" destOrd="0" presId="urn:microsoft.com/office/officeart/2018/2/layout/IconVerticalSolidList"/>
    <dgm:cxn modelId="{697F739D-97B3-49E0-803C-9F0F6BB51623}" type="presParOf" srcId="{0FD32FA5-40B5-4FD3-8CD6-F033BB312968}" destId="{09EFE4A7-48B5-4B25-A35D-F4FF33711C08}" srcOrd="1" destOrd="0" presId="urn:microsoft.com/office/officeart/2018/2/layout/IconVerticalSolidList"/>
    <dgm:cxn modelId="{6B7CB98E-92DA-40E6-8EA5-C9D4053B6E5B}" type="presParOf" srcId="{0FD32FA5-40B5-4FD3-8CD6-F033BB312968}" destId="{B9BBAEC5-3633-4E08-BBC5-26951182AAEF}" srcOrd="2" destOrd="0" presId="urn:microsoft.com/office/officeart/2018/2/layout/IconVerticalSolidList"/>
    <dgm:cxn modelId="{DE11F2F2-6230-455E-B2B1-8C01C7E7DCBD}" type="presParOf" srcId="{0FD32FA5-40B5-4FD3-8CD6-F033BB312968}" destId="{F6F58A61-7885-4B54-8D52-DFDA68EB2FD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74B44-B197-41E0-9045-259F7BB7337F}">
      <dsp:nvSpPr>
        <dsp:cNvPr id="0" name=""/>
        <dsp:cNvSpPr/>
      </dsp:nvSpPr>
      <dsp:spPr>
        <a:xfrm>
          <a:off x="-60653" y="0"/>
          <a:ext cx="7634360" cy="13204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20B863-A2EE-4C3E-AF7F-54180F7B3F9C}">
      <dsp:nvSpPr>
        <dsp:cNvPr id="0" name=""/>
        <dsp:cNvSpPr/>
      </dsp:nvSpPr>
      <dsp:spPr>
        <a:xfrm>
          <a:off x="330838" y="309655"/>
          <a:ext cx="727660" cy="726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755DAA6-AE19-4CEC-89A6-91C47EF0F920}">
      <dsp:nvSpPr>
        <dsp:cNvPr id="0" name=""/>
        <dsp:cNvSpPr/>
      </dsp:nvSpPr>
      <dsp:spPr>
        <a:xfrm>
          <a:off x="1457930" y="0"/>
          <a:ext cx="6060039" cy="1402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480" tIns="148480" rIns="148480" bIns="148480"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charset="0"/>
              <a:ea typeface="Calibri" charset="0"/>
              <a:cs typeface="Calibri" charset="0"/>
            </a:rPr>
            <a:t>Parents complete Remote Learning Survey. Any parent who does not complete the survey will be placed into Blended Learning; however, survey will stay open so parents can request 100% remote learning</a:t>
          </a:r>
        </a:p>
      </dsp:txBody>
      <dsp:txXfrm>
        <a:off x="1457930" y="0"/>
        <a:ext cx="6060039" cy="1402962"/>
      </dsp:txXfrm>
    </dsp:sp>
    <dsp:sp modelId="{BF2F8ED7-5883-43B9-8F90-5842821D0268}">
      <dsp:nvSpPr>
        <dsp:cNvPr id="0" name=""/>
        <dsp:cNvSpPr/>
      </dsp:nvSpPr>
      <dsp:spPr>
        <a:xfrm>
          <a:off x="-68592" y="1766260"/>
          <a:ext cx="7634360" cy="13204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13B9AC-3327-418D-B133-D94F876FE5DB}">
      <dsp:nvSpPr>
        <dsp:cNvPr id="0" name=""/>
        <dsp:cNvSpPr/>
      </dsp:nvSpPr>
      <dsp:spPr>
        <a:xfrm>
          <a:off x="330838" y="2063358"/>
          <a:ext cx="727660" cy="726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2473115-C9AF-42FD-B911-B278D9B1D8CD}">
      <dsp:nvSpPr>
        <dsp:cNvPr id="0" name=""/>
        <dsp:cNvSpPr/>
      </dsp:nvSpPr>
      <dsp:spPr>
        <a:xfrm>
          <a:off x="1457930" y="1766260"/>
          <a:ext cx="6060039" cy="1402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480" tIns="148480" rIns="148480" bIns="148480"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charset="0"/>
              <a:ea typeface="Calibri" charset="0"/>
              <a:cs typeface="Calibri" charset="0"/>
            </a:rPr>
            <a:t>Week of August 10</a:t>
          </a:r>
          <a:r>
            <a:rPr lang="en-US" sz="2000" kern="1200" baseline="30000">
              <a:latin typeface="Calibri" charset="0"/>
              <a:ea typeface="Calibri" charset="0"/>
              <a:cs typeface="Calibri" charset="0"/>
            </a:rPr>
            <a:t>th</a:t>
          </a:r>
          <a:r>
            <a:rPr lang="en-US" sz="2000" kern="1200">
              <a:latin typeface="Calibri" charset="0"/>
              <a:ea typeface="Calibri" charset="0"/>
              <a:cs typeface="Calibri" charset="0"/>
            </a:rPr>
            <a:t> - School Town Hall Meetings and School Leadership Team Collaborate on Model Choice</a:t>
          </a:r>
        </a:p>
      </dsp:txBody>
      <dsp:txXfrm>
        <a:off x="1457930" y="1766260"/>
        <a:ext cx="6060039" cy="1402962"/>
      </dsp:txXfrm>
    </dsp:sp>
    <dsp:sp modelId="{3E26DA9D-2D32-408A-B762-47DF0A0B0FF1}">
      <dsp:nvSpPr>
        <dsp:cNvPr id="0" name=""/>
        <dsp:cNvSpPr/>
      </dsp:nvSpPr>
      <dsp:spPr>
        <a:xfrm>
          <a:off x="-68592" y="3519963"/>
          <a:ext cx="7634360" cy="13204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CA7304-724C-4A87-93C6-D00153AC6D42}">
      <dsp:nvSpPr>
        <dsp:cNvPr id="0" name=""/>
        <dsp:cNvSpPr/>
      </dsp:nvSpPr>
      <dsp:spPr>
        <a:xfrm>
          <a:off x="330838" y="3817061"/>
          <a:ext cx="727660" cy="726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2671B68-C248-4E96-AC73-BD9A3BC04661}">
      <dsp:nvSpPr>
        <dsp:cNvPr id="0" name=""/>
        <dsp:cNvSpPr/>
      </dsp:nvSpPr>
      <dsp:spPr>
        <a:xfrm>
          <a:off x="1272947" y="3519963"/>
          <a:ext cx="6430004" cy="1402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480" tIns="148480" rIns="148480" bIns="148480"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charset="0"/>
              <a:ea typeface="Calibri" charset="0"/>
              <a:cs typeface="Calibri" charset="0"/>
            </a:rPr>
            <a:t>Reopening Plans Were submitted, Wednesday, August 12th </a:t>
          </a:r>
        </a:p>
        <a:p>
          <a:pPr marL="0" lvl="0" indent="0" algn="l" defTabSz="889000">
            <a:lnSpc>
              <a:spcPct val="100000"/>
            </a:lnSpc>
            <a:spcBef>
              <a:spcPct val="0"/>
            </a:spcBef>
            <a:spcAft>
              <a:spcPct val="35000"/>
            </a:spcAft>
            <a:buNone/>
          </a:pPr>
          <a:r>
            <a:rPr lang="en-US" sz="2000" kern="1200">
              <a:latin typeface="Calibri" charset="0"/>
              <a:ea typeface="Calibri" charset="0"/>
              <a:cs typeface="Calibri" charset="0"/>
            </a:rPr>
            <a:t>Model Choices Must be submitted by Friday, August 14</a:t>
          </a:r>
          <a:r>
            <a:rPr lang="en-US" sz="2000" kern="1200" baseline="30000">
              <a:latin typeface="Calibri" charset="0"/>
              <a:ea typeface="Calibri" charset="0"/>
              <a:cs typeface="Calibri" charset="0"/>
            </a:rPr>
            <a:t>th</a:t>
          </a:r>
          <a:endParaRPr lang="en-US" sz="2000" kern="1200">
            <a:latin typeface="Calibri" charset="0"/>
            <a:ea typeface="Calibri" charset="0"/>
            <a:cs typeface="Calibri" charset="0"/>
          </a:endParaRPr>
        </a:p>
      </dsp:txBody>
      <dsp:txXfrm>
        <a:off x="1272947" y="3519963"/>
        <a:ext cx="6430004" cy="1402962"/>
      </dsp:txXfrm>
    </dsp:sp>
    <dsp:sp modelId="{49B45A1F-C5DD-4363-87B3-94E0BE0FAA93}">
      <dsp:nvSpPr>
        <dsp:cNvPr id="0" name=""/>
        <dsp:cNvSpPr/>
      </dsp:nvSpPr>
      <dsp:spPr>
        <a:xfrm>
          <a:off x="-68592" y="5273667"/>
          <a:ext cx="7634360" cy="132043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EFE4A7-48B5-4B25-A35D-F4FF33711C08}">
      <dsp:nvSpPr>
        <dsp:cNvPr id="0" name=""/>
        <dsp:cNvSpPr/>
      </dsp:nvSpPr>
      <dsp:spPr>
        <a:xfrm>
          <a:off x="330838" y="5570765"/>
          <a:ext cx="727660" cy="7262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6F58A61-7885-4B54-8D52-DFDA68EB2FDF}">
      <dsp:nvSpPr>
        <dsp:cNvPr id="0" name=""/>
        <dsp:cNvSpPr/>
      </dsp:nvSpPr>
      <dsp:spPr>
        <a:xfrm>
          <a:off x="1457930" y="5273667"/>
          <a:ext cx="6060039" cy="1402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480" tIns="148480" rIns="148480" bIns="148480" numCol="1" spcCol="1270" anchor="ctr" anchorCtr="0">
          <a:noAutofit/>
        </a:bodyPr>
        <a:lstStyle/>
        <a:p>
          <a:pPr marL="0" lvl="0" indent="0" algn="l" defTabSz="889000">
            <a:lnSpc>
              <a:spcPct val="100000"/>
            </a:lnSpc>
            <a:spcBef>
              <a:spcPct val="0"/>
            </a:spcBef>
            <a:spcAft>
              <a:spcPct val="35000"/>
            </a:spcAft>
            <a:buNone/>
          </a:pPr>
          <a:r>
            <a:rPr lang="en-US" sz="2000" kern="1200">
              <a:latin typeface="Calibri" charset="0"/>
              <a:ea typeface="Calibri" charset="0"/>
              <a:cs typeface="Calibri" charset="0"/>
            </a:rPr>
            <a:t>Schedule next </a:t>
          </a:r>
          <a:r>
            <a:rPr lang="en-US" sz="2000" kern="1200" err="1">
              <a:latin typeface="Calibri" charset="0"/>
              <a:ea typeface="Calibri" charset="0"/>
              <a:cs typeface="Calibri" charset="0"/>
            </a:rPr>
            <a:t>Townhall</a:t>
          </a:r>
          <a:r>
            <a:rPr lang="en-US" sz="2000" kern="1200">
              <a:latin typeface="Calibri" charset="0"/>
              <a:ea typeface="Calibri" charset="0"/>
              <a:cs typeface="Calibri" charset="0"/>
            </a:rPr>
            <a:t> for Updates with CEC 10</a:t>
          </a:r>
        </a:p>
      </dsp:txBody>
      <dsp:txXfrm>
        <a:off x="1457930" y="5273667"/>
        <a:ext cx="6060039" cy="140296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79C8C2-5DAA-9746-B1E5-F3BFAEB73B28}" type="datetimeFigureOut">
              <a:rPr lang="en-US" smtClean="0"/>
              <a:t>8/14/20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69341-018A-204F-9847-103E76162F90}" type="slidenum">
              <a:rPr lang="en-US" smtClean="0"/>
              <a:t>‹#›</a:t>
            </a:fld>
            <a:endParaRPr lang="en-US"/>
          </a:p>
        </p:txBody>
      </p:sp>
    </p:spTree>
    <p:extLst>
      <p:ext uri="{BB962C8B-B14F-4D97-AF65-F5344CB8AC3E}">
        <p14:creationId xmlns:p14="http://schemas.microsoft.com/office/powerpoint/2010/main" val="573326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69341-018A-204F-9847-103E76162F90}" type="slidenum">
              <a:rPr lang="en-US" smtClean="0"/>
              <a:t>4</a:t>
            </a:fld>
            <a:endParaRPr lang="en-US"/>
          </a:p>
        </p:txBody>
      </p:sp>
    </p:spTree>
    <p:extLst>
      <p:ext uri="{BB962C8B-B14F-4D97-AF65-F5344CB8AC3E}">
        <p14:creationId xmlns:p14="http://schemas.microsoft.com/office/powerpoint/2010/main" val="146040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Although actual student programming has not been completed yet, schools will try to the best of their abilities to keep students with the same teacher. However, there will be instances where this is not feasible. </a:t>
            </a:r>
          </a:p>
          <a:p>
            <a:r>
              <a:rPr lang="en-US" sz="1200" kern="1200" dirty="0">
                <a:solidFill>
                  <a:schemeClr val="tx1"/>
                </a:solidFill>
                <a:effectLst/>
                <a:latin typeface="+mn-lt"/>
                <a:ea typeface="+mn-ea"/>
                <a:cs typeface="+mn-cs"/>
              </a:rPr>
              <a:t>It will be dependent on school budget. </a:t>
            </a:r>
          </a:p>
          <a:p>
            <a:r>
              <a:rPr lang="en-US" sz="1200" kern="1200" dirty="0">
                <a:solidFill>
                  <a:schemeClr val="tx1"/>
                </a:solidFill>
                <a:effectLst/>
                <a:latin typeface="+mn-lt"/>
                <a:ea typeface="+mn-ea"/>
                <a:cs typeface="+mn-cs"/>
              </a:rPr>
              <a:t>Remote Learning will continue to be a blended model between synchronous and asynchronous teaching. Student will participate on the same curricula as in-person students. </a:t>
            </a:r>
          </a:p>
          <a:p>
            <a:r>
              <a:rPr lang="en-US" sz="1200" kern="1200" dirty="0">
                <a:solidFill>
                  <a:schemeClr val="tx1"/>
                </a:solidFill>
                <a:effectLst/>
                <a:latin typeface="+mn-lt"/>
                <a:ea typeface="+mn-ea"/>
                <a:cs typeface="+mn-cs"/>
              </a:rPr>
              <a:t>ELA-&gt; Tuesday, April 20-Thursday, April 22 Math-&gt; Tuesday, May 4-Thursday, May 6 Regents-&gt; Not available in the NYSED website. </a:t>
            </a:r>
          </a:p>
          <a:p>
            <a:r>
              <a:rPr lang="en-US" sz="1200" kern="1200" dirty="0">
                <a:solidFill>
                  <a:schemeClr val="tx1"/>
                </a:solidFill>
                <a:effectLst/>
                <a:latin typeface="+mn-lt"/>
                <a:ea typeface="+mn-ea"/>
                <a:cs typeface="+mn-cs"/>
              </a:rPr>
              <a:t>These are guided by the student’s Individualized Educational Plan (IEP) </a:t>
            </a:r>
          </a:p>
          <a:p>
            <a:r>
              <a:rPr lang="en-US" sz="1200" kern="1200" dirty="0">
                <a:solidFill>
                  <a:schemeClr val="tx1"/>
                </a:solidFill>
                <a:effectLst/>
                <a:latin typeface="+mn-lt"/>
                <a:ea typeface="+mn-ea"/>
                <a:cs typeface="+mn-cs"/>
              </a:rPr>
              <a:t>Special Education services will be provided as mandated by the IEP document. The services will be provided in-person or remotely as necessary and whenever possible. </a:t>
            </a:r>
          </a:p>
          <a:p>
            <a:r>
              <a:rPr lang="en-US" sz="1200" kern="1200">
                <a:solidFill>
                  <a:schemeClr val="tx1"/>
                </a:solidFill>
                <a:effectLst/>
                <a:latin typeface="+mn-lt"/>
                <a:ea typeface="+mn-ea"/>
                <a:cs typeface="+mn-cs"/>
              </a:rPr>
              <a:t>Enrichment </a:t>
            </a:r>
            <a:r>
              <a:rPr lang="en-US" sz="1200" kern="1200" dirty="0">
                <a:solidFill>
                  <a:schemeClr val="tx1"/>
                </a:solidFill>
                <a:effectLst/>
                <a:latin typeface="+mn-lt"/>
                <a:ea typeface="+mn-ea"/>
                <a:cs typeface="+mn-cs"/>
              </a:rPr>
              <a:t>courses will be provided both on in-person and remotely. Social distance and student safety will be a priority. </a:t>
            </a:r>
          </a:p>
          <a:p>
            <a:endParaRPr lang="en-US" dirty="0"/>
          </a:p>
        </p:txBody>
      </p:sp>
      <p:sp>
        <p:nvSpPr>
          <p:cNvPr id="4" name="Slide Number Placeholder 3"/>
          <p:cNvSpPr>
            <a:spLocks noGrp="1"/>
          </p:cNvSpPr>
          <p:nvPr>
            <p:ph type="sldNum" sz="quarter" idx="5"/>
          </p:nvPr>
        </p:nvSpPr>
        <p:spPr/>
        <p:txBody>
          <a:bodyPr/>
          <a:lstStyle/>
          <a:p>
            <a:fld id="{13F69341-018A-204F-9847-103E76162F90}" type="slidenum">
              <a:rPr lang="en-US" smtClean="0"/>
              <a:t>14</a:t>
            </a:fld>
            <a:endParaRPr lang="en-US"/>
          </a:p>
        </p:txBody>
      </p:sp>
    </p:spTree>
    <p:extLst>
      <p:ext uri="{BB962C8B-B14F-4D97-AF65-F5344CB8AC3E}">
        <p14:creationId xmlns:p14="http://schemas.microsoft.com/office/powerpoint/2010/main" val="4193804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2260039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2570653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09033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4266208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586931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2672495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2272087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176255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61961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A12D63-BF03-3447-A724-860E329E8E9B}" type="datetimeFigureOut">
              <a:rPr lang="en-US" smtClean="0"/>
              <a:t>8/14/20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2105439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A12D63-BF03-3447-A724-860E329E8E9B}" type="datetimeFigureOut">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13382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A12D63-BF03-3447-A724-860E329E8E9B}" type="datetimeFigureOut">
              <a:rPr lang="en-US" smtClean="0"/>
              <a:t>8/14/20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121519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3A12D63-BF03-3447-A724-860E329E8E9B}" type="datetimeFigureOut">
              <a:rPr lang="en-US" smtClean="0"/>
              <a:t>8/14/20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341991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A12D63-BF03-3447-A724-860E329E8E9B}" type="datetimeFigureOut">
              <a:rPr lang="en-US" smtClean="0"/>
              <a:t>8/14/20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188534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A12D63-BF03-3447-A724-860E329E8E9B}" type="datetimeFigureOut">
              <a:rPr lang="en-US" smtClean="0"/>
              <a:t>8/14/20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D98D2-C757-4E46-B65B-498F8387C51F}" type="slidenum">
              <a:rPr lang="en-US" smtClean="0"/>
              <a:t>‹#›</a:t>
            </a:fld>
            <a:endParaRPr lang="en-US"/>
          </a:p>
        </p:txBody>
      </p:sp>
    </p:spTree>
    <p:extLst>
      <p:ext uri="{BB962C8B-B14F-4D97-AF65-F5344CB8AC3E}">
        <p14:creationId xmlns:p14="http://schemas.microsoft.com/office/powerpoint/2010/main" val="78896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D98D2-C757-4E46-B65B-498F8387C51F}" type="slidenum">
              <a:rPr lang="en-US" smtClean="0"/>
              <a:t>‹#›</a:t>
            </a:fld>
            <a:endParaRPr lang="en-US"/>
          </a:p>
        </p:txBody>
      </p:sp>
      <p:sp>
        <p:nvSpPr>
          <p:cNvPr id="5" name="Date Placeholder 4"/>
          <p:cNvSpPr>
            <a:spLocks noGrp="1"/>
          </p:cNvSpPr>
          <p:nvPr>
            <p:ph type="dt" sz="half" idx="10"/>
          </p:nvPr>
        </p:nvSpPr>
        <p:spPr/>
        <p:txBody>
          <a:bodyPr/>
          <a:lstStyle/>
          <a:p>
            <a:fld id="{E3A12D63-BF03-3447-A724-860E329E8E9B}" type="datetimeFigureOut">
              <a:rPr lang="en-US" smtClean="0"/>
              <a:t>8/14/20</a:t>
            </a:fld>
            <a:endParaRPr lang="en-US"/>
          </a:p>
        </p:txBody>
      </p:sp>
    </p:spTree>
    <p:extLst>
      <p:ext uri="{BB962C8B-B14F-4D97-AF65-F5344CB8AC3E}">
        <p14:creationId xmlns:p14="http://schemas.microsoft.com/office/powerpoint/2010/main" val="3238637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A12D63-BF03-3447-A724-860E329E8E9B}" type="datetimeFigureOut">
              <a:rPr lang="en-US" smtClean="0"/>
              <a:t>8/14/20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4AD98D2-C757-4E46-B65B-498F8387C51F}" type="slidenum">
              <a:rPr lang="en-US" smtClean="0"/>
              <a:t>‹#›</a:t>
            </a:fld>
            <a:endParaRPr lang="en-US"/>
          </a:p>
        </p:txBody>
      </p:sp>
    </p:spTree>
    <p:extLst>
      <p:ext uri="{BB962C8B-B14F-4D97-AF65-F5344CB8AC3E}">
        <p14:creationId xmlns:p14="http://schemas.microsoft.com/office/powerpoint/2010/main" val="175114203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9807" y="381203"/>
            <a:ext cx="8673015" cy="717686"/>
          </a:xfrm>
        </p:spPr>
        <p:txBody>
          <a:bodyPr>
            <a:noAutofit/>
          </a:bodyPr>
          <a:lstStyle/>
          <a:p>
            <a:r>
              <a:rPr lang="en-US" sz="4400" b="1">
                <a:solidFill>
                  <a:srgbClr val="002060"/>
                </a:solidFill>
                <a:latin typeface="Arial Rounded MT Bold" panose="020F0704030504030204" pitchFamily="34" charset="77"/>
                <a:ea typeface="Abadi MT Condensed Extra Bold" charset="0"/>
                <a:cs typeface="Abadi MT Condensed Extra Bold" charset="0"/>
              </a:rPr>
              <a:t>Community School District 10</a:t>
            </a:r>
          </a:p>
        </p:txBody>
      </p:sp>
      <p:sp>
        <p:nvSpPr>
          <p:cNvPr id="3" name="Subtitle 2"/>
          <p:cNvSpPr>
            <a:spLocks noGrp="1"/>
          </p:cNvSpPr>
          <p:nvPr>
            <p:ph type="subTitle" idx="1"/>
          </p:nvPr>
        </p:nvSpPr>
        <p:spPr>
          <a:xfrm>
            <a:off x="3317358" y="1733107"/>
            <a:ext cx="6325889" cy="2030724"/>
          </a:xfrm>
        </p:spPr>
        <p:txBody>
          <a:bodyPr>
            <a:noAutofit/>
          </a:bodyPr>
          <a:lstStyle/>
          <a:p>
            <a:pPr algn="ctr"/>
            <a:r>
              <a:rPr lang="en-US" sz="4800" b="1" dirty="0">
                <a:solidFill>
                  <a:srgbClr val="0070C0"/>
                </a:solidFill>
                <a:latin typeface="Trebuchet MS"/>
              </a:rPr>
              <a:t>TOWN HALL MEETING</a:t>
            </a:r>
          </a:p>
          <a:p>
            <a:pPr algn="ctr"/>
            <a:r>
              <a:rPr lang="en-US" sz="4000" b="1" dirty="0">
                <a:solidFill>
                  <a:srgbClr val="7030A0"/>
                </a:solidFill>
                <a:latin typeface="Trebuchet MS"/>
              </a:rPr>
              <a:t>AUGUST 13, 2020</a:t>
            </a:r>
          </a:p>
          <a:p>
            <a:pPr algn="ctr"/>
            <a:r>
              <a:rPr lang="en-US" sz="4000" b="1" dirty="0">
                <a:solidFill>
                  <a:srgbClr val="7030A0"/>
                </a:solidFill>
                <a:latin typeface="Trebuchet MS"/>
              </a:rPr>
              <a:t>6:00 PM</a:t>
            </a:r>
            <a:r>
              <a:rPr lang="en-US" sz="4000" b="1" dirty="0">
                <a:solidFill>
                  <a:srgbClr val="7030A0"/>
                </a:solidFill>
              </a:rPr>
              <a:t> </a:t>
            </a:r>
          </a:p>
          <a:p>
            <a:endParaRPr lang="en-US" sz="3200" b="1" dirty="0">
              <a:solidFill>
                <a:srgbClr val="7030A0"/>
              </a:solidFill>
            </a:endParaRPr>
          </a:p>
        </p:txBody>
      </p:sp>
      <p:pic>
        <p:nvPicPr>
          <p:cNvPr id="7" name="Picture 6" descr="A close up of a logo&#10;&#10;Description automatically generated">
            <a:extLst>
              <a:ext uri="{FF2B5EF4-FFF2-40B4-BE49-F238E27FC236}">
                <a16:creationId xmlns:a16="http://schemas.microsoft.com/office/drawing/2014/main" id="{3731D76F-85E3-5A47-8C18-B7C2EAB66F2B}"/>
              </a:ext>
            </a:extLst>
          </p:cNvPr>
          <p:cNvPicPr>
            <a:picLocks noChangeAspect="1"/>
          </p:cNvPicPr>
          <p:nvPr/>
        </p:nvPicPr>
        <p:blipFill>
          <a:blip r:embed="rId2"/>
          <a:stretch>
            <a:fillRect/>
          </a:stretch>
        </p:blipFill>
        <p:spPr>
          <a:xfrm>
            <a:off x="-188331" y="1233377"/>
            <a:ext cx="4613747" cy="5624623"/>
          </a:xfrm>
          <a:prstGeom prst="trapezoid">
            <a:avLst/>
          </a:prstGeom>
        </p:spPr>
      </p:pic>
      <p:sp>
        <p:nvSpPr>
          <p:cNvPr id="9" name="Title 1">
            <a:extLst>
              <a:ext uri="{FF2B5EF4-FFF2-40B4-BE49-F238E27FC236}">
                <a16:creationId xmlns:a16="http://schemas.microsoft.com/office/drawing/2014/main" id="{8F8839E5-41A6-014F-BA1B-8DA1695133EA}"/>
              </a:ext>
            </a:extLst>
          </p:cNvPr>
          <p:cNvSpPr txBox="1">
            <a:spLocks/>
          </p:cNvSpPr>
          <p:nvPr/>
        </p:nvSpPr>
        <p:spPr>
          <a:xfrm>
            <a:off x="3558363" y="4807892"/>
            <a:ext cx="5934459" cy="717686"/>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a:solidFill>
                  <a:srgbClr val="002060"/>
                </a:solidFill>
                <a:latin typeface="Arial Rounded MT Bold" panose="020F0704030504030204" pitchFamily="34" charset="77"/>
                <a:ea typeface="Abadi MT Condensed Extra Bold" charset="0"/>
                <a:cs typeface="Abadi MT Condensed Extra Bold" charset="0"/>
              </a:rPr>
              <a:t>Maribel Torres-</a:t>
            </a:r>
            <a:r>
              <a:rPr lang="en-US" sz="3600" b="1" err="1">
                <a:solidFill>
                  <a:srgbClr val="002060"/>
                </a:solidFill>
                <a:latin typeface="Arial Rounded MT Bold" panose="020F0704030504030204" pitchFamily="34" charset="77"/>
                <a:ea typeface="Abadi MT Condensed Extra Bold" charset="0"/>
                <a:cs typeface="Abadi MT Condensed Extra Bold" charset="0"/>
              </a:rPr>
              <a:t>Hulla</a:t>
            </a:r>
            <a:endParaRPr lang="en-US" sz="3600" b="1">
              <a:solidFill>
                <a:srgbClr val="002060"/>
              </a:solidFill>
              <a:latin typeface="Arial Rounded MT Bold" panose="020F0704030504030204" pitchFamily="34" charset="77"/>
              <a:ea typeface="Abadi MT Condensed Extra Bold" charset="0"/>
              <a:cs typeface="Abadi MT Condensed Extra Bold" charset="0"/>
            </a:endParaRPr>
          </a:p>
          <a:p>
            <a:r>
              <a:rPr lang="en-US" sz="2000" b="1">
                <a:solidFill>
                  <a:srgbClr val="002060"/>
                </a:solidFill>
                <a:latin typeface="Arial Rounded MT Bold" panose="020F0704030504030204" pitchFamily="34" charset="77"/>
                <a:ea typeface="Abadi MT Condensed Extra Bold" charset="0"/>
                <a:cs typeface="Abadi MT Condensed Extra Bold" charset="0"/>
              </a:rPr>
              <a:t>Community School Superintendent</a:t>
            </a:r>
          </a:p>
        </p:txBody>
      </p:sp>
    </p:spTree>
    <p:extLst>
      <p:ext uri="{BB962C8B-B14F-4D97-AF65-F5344CB8AC3E}">
        <p14:creationId xmlns:p14="http://schemas.microsoft.com/office/powerpoint/2010/main" val="78038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7">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9">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5" name="Rectangle 20">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screenshot of a cell phone&#10;&#10;Description automatically generated">
            <a:extLst>
              <a:ext uri="{FF2B5EF4-FFF2-40B4-BE49-F238E27FC236}">
                <a16:creationId xmlns:a16="http://schemas.microsoft.com/office/drawing/2014/main" id="{FBDE8FDD-F2AC-9D4F-AD5F-22090C621F21}"/>
              </a:ext>
            </a:extLst>
          </p:cNvPr>
          <p:cNvPicPr>
            <a:picLocks noChangeAspect="1"/>
          </p:cNvPicPr>
          <p:nvPr/>
        </p:nvPicPr>
        <p:blipFill rotWithShape="1">
          <a:blip r:embed="rId2"/>
          <a:srcRect r="1" b="8098"/>
          <a:stretch/>
        </p:blipFill>
        <p:spPr>
          <a:xfrm>
            <a:off x="568452" y="571500"/>
            <a:ext cx="11055096" cy="5715000"/>
          </a:xfrm>
          <a:prstGeom prst="rect">
            <a:avLst/>
          </a:prstGeom>
        </p:spPr>
      </p:pic>
    </p:spTree>
    <p:extLst>
      <p:ext uri="{BB962C8B-B14F-4D97-AF65-F5344CB8AC3E}">
        <p14:creationId xmlns:p14="http://schemas.microsoft.com/office/powerpoint/2010/main" val="2346677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7"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40A23621-2E0C-8143-BBC7-63A50191F681}"/>
              </a:ext>
            </a:extLst>
          </p:cNvPr>
          <p:cNvPicPr>
            <a:picLocks noChangeAspect="1"/>
          </p:cNvPicPr>
          <p:nvPr/>
        </p:nvPicPr>
        <p:blipFill>
          <a:blip r:embed="rId2"/>
          <a:stretch>
            <a:fillRect/>
          </a:stretch>
        </p:blipFill>
        <p:spPr>
          <a:xfrm>
            <a:off x="489002" y="480060"/>
            <a:ext cx="11214573" cy="5803781"/>
          </a:xfrm>
          <a:prstGeom prst="rect">
            <a:avLst/>
          </a:prstGeom>
        </p:spPr>
      </p:pic>
    </p:spTree>
    <p:extLst>
      <p:ext uri="{BB962C8B-B14F-4D97-AF65-F5344CB8AC3E}">
        <p14:creationId xmlns:p14="http://schemas.microsoft.com/office/powerpoint/2010/main" val="2530222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5" name="Straight Connector 5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Isosceles Triangle 5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5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Isosceles Triangle 6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65" name="Rectangle 6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5EC9EB8C-64E9-3B4D-861A-5A63D1EDCEAE}"/>
              </a:ext>
            </a:extLst>
          </p:cNvPr>
          <p:cNvPicPr>
            <a:picLocks noChangeAspect="1"/>
          </p:cNvPicPr>
          <p:nvPr/>
        </p:nvPicPr>
        <p:blipFill>
          <a:blip r:embed="rId2"/>
          <a:stretch>
            <a:fillRect/>
          </a:stretch>
        </p:blipFill>
        <p:spPr>
          <a:xfrm>
            <a:off x="473839" y="480060"/>
            <a:ext cx="11237976" cy="5897880"/>
          </a:xfrm>
          <a:prstGeom prst="rect">
            <a:avLst/>
          </a:prstGeom>
        </p:spPr>
      </p:pic>
    </p:spTree>
    <p:extLst>
      <p:ext uri="{BB962C8B-B14F-4D97-AF65-F5344CB8AC3E}">
        <p14:creationId xmlns:p14="http://schemas.microsoft.com/office/powerpoint/2010/main" val="746586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10" name="Content Placeholder 6">
            <a:extLst>
              <a:ext uri="{FF2B5EF4-FFF2-40B4-BE49-F238E27FC236}">
                <a16:creationId xmlns:a16="http://schemas.microsoft.com/office/drawing/2014/main" id="{FE6EDFFF-4176-4941-A8E1-FC0364FC38A3}"/>
              </a:ext>
            </a:extLst>
          </p:cNvPr>
          <p:cNvGraphicFramePr>
            <a:graphicFrameLocks/>
          </p:cNvGraphicFramePr>
          <p:nvPr>
            <p:extLst>
              <p:ext uri="{D42A27DB-BD31-4B8C-83A1-F6EECF244321}">
                <p14:modId xmlns:p14="http://schemas.microsoft.com/office/powerpoint/2010/main" val="551808804"/>
              </p:ext>
            </p:extLst>
          </p:nvPr>
        </p:nvGraphicFramePr>
        <p:xfrm>
          <a:off x="480042" y="469900"/>
          <a:ext cx="8853144" cy="5682374"/>
        </p:xfrm>
        <a:graphic>
          <a:graphicData uri="http://schemas.openxmlformats.org/drawingml/2006/table">
            <a:tbl>
              <a:tblPr firstRow="1" bandRow="1">
                <a:tableStyleId>{125E5076-3810-47DD-B79F-674D7AD40C01}</a:tableStyleId>
              </a:tblPr>
              <a:tblGrid>
                <a:gridCol w="8853144">
                  <a:extLst>
                    <a:ext uri="{9D8B030D-6E8A-4147-A177-3AD203B41FA5}">
                      <a16:colId xmlns:a16="http://schemas.microsoft.com/office/drawing/2014/main" val="3619155829"/>
                    </a:ext>
                  </a:extLst>
                </a:gridCol>
              </a:tblGrid>
              <a:tr h="1157325">
                <a:tc>
                  <a:txBody>
                    <a:bodyPr/>
                    <a:lstStyle/>
                    <a:p>
                      <a:pPr rtl="0" fontAlgn="base"/>
                      <a:endParaRPr lang="en-US" sz="1600">
                        <a:effectLst/>
                        <a:latin typeface="Arial Rounded MT Bold" charset="0"/>
                        <a:ea typeface="Arial Rounded MT Bold" charset="0"/>
                        <a:cs typeface="Arial Rounded MT Bold" charset="0"/>
                      </a:endParaRPr>
                    </a:p>
                    <a:p>
                      <a:pPr rtl="0" fontAlgn="base"/>
                      <a:r>
                        <a:rPr lang="en-US" sz="3000">
                          <a:effectLst/>
                          <a:latin typeface="Arial Rounded MT Bold" charset="0"/>
                          <a:ea typeface="Arial Rounded MT Bold" charset="0"/>
                          <a:cs typeface="Arial Rounded MT Bold" charset="0"/>
                        </a:rPr>
                        <a:t>Instructional Guidance for the Fall 2020 -2021</a:t>
                      </a:r>
                    </a:p>
                  </a:txBody>
                  <a:tcPr/>
                </a:tc>
                <a:extLst>
                  <a:ext uri="{0D108BD9-81ED-4DB2-BD59-A6C34878D82A}">
                    <a16:rowId xmlns:a16="http://schemas.microsoft.com/office/drawing/2014/main" val="1370493506"/>
                  </a:ext>
                </a:extLst>
              </a:tr>
              <a:tr h="4525049">
                <a:tc>
                  <a:txBody>
                    <a:bodyPr/>
                    <a:lstStyle/>
                    <a:p>
                      <a:pPr marL="285750" lvl="0" indent="-285750" rtl="0" fontAlgn="base">
                        <a:lnSpc>
                          <a:spcPct val="150000"/>
                        </a:lnSpc>
                        <a:buClr>
                          <a:schemeClr val="bg1"/>
                        </a:buClr>
                        <a:buFont typeface="Wingdings" pitchFamily="2" charset="2"/>
                        <a:buChar char="Ø"/>
                      </a:pPr>
                      <a:r>
                        <a:rPr lang="en-US" sz="1800">
                          <a:effectLst/>
                          <a:latin typeface="Arial Rounded MT Bold" charset="0"/>
                          <a:ea typeface="Arial Rounded MT Bold" charset="0"/>
                          <a:cs typeface="Arial Rounded MT Bold" charset="0"/>
                        </a:rPr>
                        <a:t>Students must have equitable access to high-quality instruction and educational opportunity, expectations for high quality instruction rest upon the same essential elements of strong core instruction that are culturally responsive whether students are learning in an all remote or in a blended learning model.</a:t>
                      </a:r>
                    </a:p>
                    <a:p>
                      <a:pPr marL="285750" lvl="0" indent="-285750" rtl="0" fontAlgn="base">
                        <a:lnSpc>
                          <a:spcPct val="150000"/>
                        </a:lnSpc>
                        <a:buClr>
                          <a:schemeClr val="bg1"/>
                        </a:buClr>
                        <a:buFont typeface="Wingdings" pitchFamily="2" charset="2"/>
                        <a:buChar char="Ø"/>
                      </a:pPr>
                      <a:r>
                        <a:rPr lang="en-US" sz="1800">
                          <a:effectLst/>
                          <a:latin typeface="Arial Rounded MT Bold" charset="0"/>
                          <a:ea typeface="Arial Rounded MT Bold" charset="0"/>
                          <a:cs typeface="Arial Rounded MT Bold" charset="0"/>
                        </a:rPr>
                        <a:t>Instruction for all students must focus on these key elements:                </a:t>
                      </a:r>
                    </a:p>
                    <a:p>
                      <a:pPr marL="285750" lvl="0" indent="-285750" rtl="0" fontAlgn="base">
                        <a:lnSpc>
                          <a:spcPct val="150000"/>
                        </a:lnSpc>
                        <a:buClr>
                          <a:schemeClr val="bg1"/>
                        </a:buClr>
                        <a:buFont typeface="Arial" panose="020B0604020202020204" pitchFamily="34" charset="0"/>
                        <a:buChar char="•"/>
                      </a:pPr>
                      <a:r>
                        <a:rPr lang="en-US" sz="1800">
                          <a:effectLst/>
                          <a:latin typeface="Arial Rounded MT Bold" charset="0"/>
                          <a:ea typeface="Arial Rounded MT Bold" charset="0"/>
                          <a:cs typeface="Arial Rounded MT Bold" charset="0"/>
                        </a:rPr>
                        <a:t>Begin with </a:t>
                      </a:r>
                      <a:r>
                        <a:rPr lang="en-US" sz="1800" i="1">
                          <a:effectLst/>
                          <a:latin typeface="Arial Rounded MT Bold" charset="0"/>
                          <a:ea typeface="Arial Rounded MT Bold" charset="0"/>
                          <a:cs typeface="Arial Rounded MT Bold" charset="0"/>
                        </a:rPr>
                        <a:t>”Know Students Well”</a:t>
                      </a:r>
                    </a:p>
                    <a:p>
                      <a:pPr marL="285750" lvl="0" indent="-285750" rtl="0" fontAlgn="base">
                        <a:lnSpc>
                          <a:spcPct val="150000"/>
                        </a:lnSpc>
                        <a:buClr>
                          <a:schemeClr val="bg1"/>
                        </a:buClr>
                        <a:buFont typeface="Arial" panose="020B0604020202020204" pitchFamily="34" charset="0"/>
                        <a:buChar char="•"/>
                      </a:pPr>
                      <a:r>
                        <a:rPr lang="en-US" sz="1800" i="0">
                          <a:effectLst/>
                          <a:latin typeface="Arial Rounded MT Bold" charset="0"/>
                          <a:ea typeface="Arial Rounded MT Bold" charset="0"/>
                          <a:cs typeface="Arial Rounded MT Bold" charset="0"/>
                        </a:rPr>
                        <a:t>Integrate academics and social emotional learning</a:t>
                      </a:r>
                    </a:p>
                    <a:p>
                      <a:pPr marL="285750" lvl="0" indent="-285750" rtl="0" fontAlgn="base">
                        <a:lnSpc>
                          <a:spcPct val="150000"/>
                        </a:lnSpc>
                        <a:buClr>
                          <a:schemeClr val="bg1"/>
                        </a:buClr>
                        <a:buFont typeface="Arial" panose="020B0604020202020204" pitchFamily="34" charset="0"/>
                        <a:buChar char="•"/>
                      </a:pPr>
                      <a:r>
                        <a:rPr lang="en-US" sz="1800" i="0">
                          <a:effectLst/>
                          <a:latin typeface="Arial Rounded MT Bold" charset="0"/>
                          <a:ea typeface="Arial Rounded MT Bold" charset="0"/>
                          <a:cs typeface="Arial Rounded MT Bold" charset="0"/>
                        </a:rPr>
                        <a:t>Ensure continuity of learning through a shared and inclusive curriculum</a:t>
                      </a:r>
                    </a:p>
                    <a:p>
                      <a:pPr marL="285750" lvl="0" indent="-285750" rtl="0" fontAlgn="base">
                        <a:lnSpc>
                          <a:spcPct val="150000"/>
                        </a:lnSpc>
                        <a:buClr>
                          <a:schemeClr val="bg1"/>
                        </a:buClr>
                        <a:buFont typeface="Arial" panose="020B0604020202020204" pitchFamily="34" charset="0"/>
                        <a:buChar char="•"/>
                      </a:pPr>
                      <a:r>
                        <a:rPr lang="en-US" sz="1800" i="0">
                          <a:effectLst/>
                          <a:latin typeface="Arial Rounded MT Bold" charset="0"/>
                          <a:ea typeface="Arial Rounded MT Bold" charset="0"/>
                          <a:cs typeface="Arial Rounded MT Bold" charset="0"/>
                        </a:rPr>
                        <a:t>Focus on priority learning</a:t>
                      </a:r>
                    </a:p>
                  </a:txBody>
                  <a:tcPr/>
                </a:tc>
                <a:extLst>
                  <a:ext uri="{0D108BD9-81ED-4DB2-BD59-A6C34878D82A}">
                    <a16:rowId xmlns:a16="http://schemas.microsoft.com/office/drawing/2014/main" val="3168516399"/>
                  </a:ext>
                </a:extLst>
              </a:tr>
            </a:tbl>
          </a:graphicData>
        </a:graphic>
      </p:graphicFrame>
      <p:pic>
        <p:nvPicPr>
          <p:cNvPr id="11" name="Picture 10">
            <a:extLst>
              <a:ext uri="{FF2B5EF4-FFF2-40B4-BE49-F238E27FC236}">
                <a16:creationId xmlns:a16="http://schemas.microsoft.com/office/drawing/2014/main" id="{F8D42A52-9C8E-0E4A-BB11-4308A01AAB7B}"/>
              </a:ext>
            </a:extLst>
          </p:cNvPr>
          <p:cNvPicPr>
            <a:picLocks noChangeAspect="1"/>
          </p:cNvPicPr>
          <p:nvPr/>
        </p:nvPicPr>
        <p:blipFill>
          <a:blip r:embed="rId2"/>
          <a:stretch>
            <a:fillRect/>
          </a:stretch>
        </p:blipFill>
        <p:spPr>
          <a:xfrm>
            <a:off x="8849802" y="469900"/>
            <a:ext cx="3579236" cy="5682374"/>
          </a:xfrm>
          <a:prstGeom prst="rect">
            <a:avLst/>
          </a:prstGeom>
        </p:spPr>
      </p:pic>
    </p:spTree>
    <p:extLst>
      <p:ext uri="{BB962C8B-B14F-4D97-AF65-F5344CB8AC3E}">
        <p14:creationId xmlns:p14="http://schemas.microsoft.com/office/powerpoint/2010/main" val="33504662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416C-0176-7845-9994-84B2869D1AFA}"/>
              </a:ext>
            </a:extLst>
          </p:cNvPr>
          <p:cNvSpPr txBox="1">
            <a:spLocks/>
          </p:cNvSpPr>
          <p:nvPr/>
        </p:nvSpPr>
        <p:spPr>
          <a:xfrm>
            <a:off x="1295400" y="88202"/>
            <a:ext cx="9601200" cy="7300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rgbClr val="0070C0"/>
                </a:solidFill>
                <a:latin typeface="Albertus Extra Bold" panose="020E0802040304020204" pitchFamily="34" charset="0"/>
              </a:rPr>
              <a:t>SCHOOL REOPENING QUESTIONS</a:t>
            </a:r>
          </a:p>
        </p:txBody>
      </p:sp>
      <p:graphicFrame>
        <p:nvGraphicFramePr>
          <p:cNvPr id="3" name="Content Placeholder 6">
            <a:extLst>
              <a:ext uri="{FF2B5EF4-FFF2-40B4-BE49-F238E27FC236}">
                <a16:creationId xmlns:a16="http://schemas.microsoft.com/office/drawing/2014/main" id="{1C65C9DF-5CA1-A146-85BA-257977B1B122}"/>
              </a:ext>
            </a:extLst>
          </p:cNvPr>
          <p:cNvGraphicFramePr>
            <a:graphicFrameLocks/>
          </p:cNvGraphicFramePr>
          <p:nvPr>
            <p:extLst>
              <p:ext uri="{D42A27DB-BD31-4B8C-83A1-F6EECF244321}">
                <p14:modId xmlns:p14="http://schemas.microsoft.com/office/powerpoint/2010/main" val="1527278926"/>
              </p:ext>
            </p:extLst>
          </p:nvPr>
        </p:nvGraphicFramePr>
        <p:xfrm>
          <a:off x="811338" y="1304719"/>
          <a:ext cx="10141581" cy="4884639"/>
        </p:xfrm>
        <a:graphic>
          <a:graphicData uri="http://schemas.openxmlformats.org/drawingml/2006/table">
            <a:tbl>
              <a:tblPr firstRow="1" bandRow="1">
                <a:tableStyleId>{125E5076-3810-47DD-B79F-674D7AD40C01}</a:tableStyleId>
              </a:tblPr>
              <a:tblGrid>
                <a:gridCol w="10141581">
                  <a:extLst>
                    <a:ext uri="{9D8B030D-6E8A-4147-A177-3AD203B41FA5}">
                      <a16:colId xmlns:a16="http://schemas.microsoft.com/office/drawing/2014/main" val="3619155829"/>
                    </a:ext>
                  </a:extLst>
                </a:gridCol>
              </a:tblGrid>
              <a:tr h="577744">
                <a:tc>
                  <a:txBody>
                    <a:bodyPr/>
                    <a:lstStyle/>
                    <a:p>
                      <a:pPr rtl="0" fontAlgn="base"/>
                      <a:r>
                        <a:rPr lang="en-US" sz="3300">
                          <a:effectLst/>
                          <a:latin typeface="Arial Rounded MT Bold" charset="0"/>
                          <a:ea typeface="Arial Rounded MT Bold" charset="0"/>
                          <a:cs typeface="Arial Rounded MT Bold" charset="0"/>
                        </a:rPr>
                        <a:t>Instruction </a:t>
                      </a:r>
                    </a:p>
                  </a:txBody>
                  <a:tcPr/>
                </a:tc>
                <a:extLst>
                  <a:ext uri="{0D108BD9-81ED-4DB2-BD59-A6C34878D82A}">
                    <a16:rowId xmlns:a16="http://schemas.microsoft.com/office/drawing/2014/main" val="1370493506"/>
                  </a:ext>
                </a:extLst>
              </a:tr>
              <a:tr h="4290279">
                <a:tc>
                  <a:txBody>
                    <a:bodyPr/>
                    <a:lstStyle/>
                    <a:p>
                      <a:pPr marL="457200" lvl="0" indent="-457200" rtl="0" fontAlgn="base">
                        <a:buFont typeface="+mj-lt"/>
                        <a:buAutoNum type="arabicPeriod"/>
                      </a:pPr>
                      <a:r>
                        <a:rPr lang="en-US" sz="1800">
                          <a:effectLst/>
                          <a:latin typeface="Calibri" charset="0"/>
                          <a:ea typeface="Calibri" charset="0"/>
                          <a:cs typeface="Calibri" charset="0"/>
                        </a:rPr>
                        <a:t>Will my child have the same teacher for remote and in person instruction?</a:t>
                      </a:r>
                      <a:endParaRPr lang="en-US">
                        <a:latin typeface="Calibri" charset="0"/>
                        <a:ea typeface="Calibri" charset="0"/>
                        <a:cs typeface="Calibri" charset="0"/>
                      </a:endParaRPr>
                    </a:p>
                    <a:p>
                      <a:pPr marL="457200" lvl="0" indent="-457200">
                        <a:buAutoNum type="arabicPeriod"/>
                      </a:pPr>
                      <a:endParaRPr lang="en-US" sz="1800">
                        <a:effectLst/>
                        <a:latin typeface="Calibri" charset="0"/>
                        <a:ea typeface="Calibri" charset="0"/>
                        <a:cs typeface="Calibri" charset="0"/>
                      </a:endParaRPr>
                    </a:p>
                    <a:p>
                      <a:pPr marL="457200" lvl="0" indent="-457200" rtl="0">
                        <a:buAutoNum type="arabicPeriod"/>
                      </a:pPr>
                      <a:r>
                        <a:rPr lang="en-US" sz="1800">
                          <a:effectLst/>
                          <a:latin typeface="Calibri" charset="0"/>
                          <a:ea typeface="Calibri" charset="0"/>
                          <a:cs typeface="Calibri" charset="0"/>
                        </a:rPr>
                        <a:t>Will there be Saturday programs or afterschool?</a:t>
                      </a:r>
                      <a:endParaRPr lang="en-US">
                        <a:latin typeface="Calibri" charset="0"/>
                        <a:ea typeface="Calibri" charset="0"/>
                        <a:cs typeface="Calibri" charset="0"/>
                      </a:endParaRPr>
                    </a:p>
                    <a:p>
                      <a:pPr marL="457200" lvl="0" indent="-457200">
                        <a:buAutoNum type="arabicPeriod"/>
                      </a:pPr>
                      <a:endParaRPr lang="en-US" sz="1800">
                        <a:effectLst/>
                        <a:latin typeface="Calibri" charset="0"/>
                        <a:ea typeface="Calibri" charset="0"/>
                        <a:cs typeface="Calibri" charset="0"/>
                      </a:endParaRPr>
                    </a:p>
                    <a:p>
                      <a:pPr marL="457200" lvl="0" indent="-457200" rtl="0">
                        <a:buAutoNum type="arabicPeriod"/>
                      </a:pPr>
                      <a:r>
                        <a:rPr lang="en-US" sz="1800">
                          <a:effectLst/>
                          <a:latin typeface="Calibri" charset="0"/>
                          <a:ea typeface="Calibri" charset="0"/>
                          <a:cs typeface="Calibri" charset="0"/>
                        </a:rPr>
                        <a:t>What will teaching look like for 100% remote learning? Will there be live teaching for remote students?</a:t>
                      </a:r>
                      <a:endParaRPr lang="en-US">
                        <a:latin typeface="Calibri" charset="0"/>
                        <a:ea typeface="Calibri" charset="0"/>
                        <a:cs typeface="Calibri" charset="0"/>
                      </a:endParaRPr>
                    </a:p>
                    <a:p>
                      <a:pPr marL="457200" lvl="0" indent="-457200">
                        <a:buAutoNum type="arabicPeriod"/>
                      </a:pPr>
                      <a:endParaRPr lang="en-US" sz="1800">
                        <a:effectLst/>
                        <a:latin typeface="Calibri" charset="0"/>
                        <a:ea typeface="Calibri" charset="0"/>
                        <a:cs typeface="Calibri" charset="0"/>
                      </a:endParaRPr>
                    </a:p>
                    <a:p>
                      <a:pPr marL="457200" lvl="0" indent="-457200" rtl="0">
                        <a:buAutoNum type="arabicPeriod"/>
                      </a:pPr>
                      <a:r>
                        <a:rPr lang="en-US" sz="1800">
                          <a:effectLst/>
                          <a:latin typeface="Calibri" charset="0"/>
                          <a:ea typeface="Calibri" charset="0"/>
                          <a:cs typeface="Calibri" charset="0"/>
                        </a:rPr>
                        <a:t>What is the testing schedule for this year?</a:t>
                      </a:r>
                      <a:endParaRPr lang="en-US">
                        <a:latin typeface="Calibri" charset="0"/>
                        <a:ea typeface="Calibri" charset="0"/>
                        <a:cs typeface="Calibri" charset="0"/>
                      </a:endParaRPr>
                    </a:p>
                    <a:p>
                      <a:pPr marL="457200" lvl="0" indent="-457200">
                        <a:buAutoNum type="arabicPeriod"/>
                      </a:pPr>
                      <a:endParaRPr lang="en-US" sz="1800">
                        <a:effectLst/>
                        <a:latin typeface="Calibri" charset="0"/>
                        <a:ea typeface="Calibri" charset="0"/>
                        <a:cs typeface="Calibri" charset="0"/>
                      </a:endParaRPr>
                    </a:p>
                    <a:p>
                      <a:pPr marL="457200" lvl="0" indent="-457200">
                        <a:buAutoNum type="arabicPeriod"/>
                      </a:pPr>
                      <a:r>
                        <a:rPr lang="en-US" sz="1800">
                          <a:effectLst/>
                          <a:latin typeface="Calibri" charset="0"/>
                          <a:ea typeface="Calibri" charset="0"/>
                          <a:cs typeface="Calibri" charset="0"/>
                        </a:rPr>
                        <a:t>What is the SEL curriculum?</a:t>
                      </a:r>
                      <a:endParaRPr lang="en-US">
                        <a:latin typeface="Calibri" charset="0"/>
                        <a:ea typeface="Calibri" charset="0"/>
                        <a:cs typeface="Calibri" charset="0"/>
                      </a:endParaRPr>
                    </a:p>
                    <a:p>
                      <a:pPr marL="457200" lvl="0" indent="-457200">
                        <a:buAutoNum type="arabicPeriod"/>
                      </a:pPr>
                      <a:endParaRPr lang="en-US" sz="1800">
                        <a:effectLst/>
                        <a:latin typeface="Calibri" charset="0"/>
                        <a:ea typeface="Calibri" charset="0"/>
                        <a:cs typeface="Calibri" charset="0"/>
                      </a:endParaRPr>
                    </a:p>
                    <a:p>
                      <a:pPr marL="457200" lvl="0" indent="-457200" rtl="0">
                        <a:buAutoNum type="arabicPeriod"/>
                      </a:pPr>
                      <a:r>
                        <a:rPr lang="en-US" sz="1800">
                          <a:effectLst/>
                          <a:latin typeface="Calibri" charset="0"/>
                          <a:ea typeface="Calibri" charset="0"/>
                          <a:cs typeface="Calibri" charset="0"/>
                        </a:rPr>
                        <a:t>What are the accommodations for students with disabilities?​​ Including related services. Will the service be in-person or virtual?</a:t>
                      </a:r>
                      <a:endParaRPr lang="en-US">
                        <a:latin typeface="Calibri" charset="0"/>
                        <a:ea typeface="Calibri" charset="0"/>
                        <a:cs typeface="Calibri" charset="0"/>
                      </a:endParaRPr>
                    </a:p>
                    <a:p>
                      <a:pPr lvl="0" rtl="0">
                        <a:buNone/>
                      </a:pPr>
                      <a:endParaRPr lang="en-US" sz="1800">
                        <a:effectLst/>
                        <a:latin typeface="Calibri" charset="0"/>
                        <a:ea typeface="Calibri" charset="0"/>
                        <a:cs typeface="Calibri" charset="0"/>
                      </a:endParaRPr>
                    </a:p>
                    <a:p>
                      <a:pPr lvl="0">
                        <a:buNone/>
                      </a:pPr>
                      <a:r>
                        <a:rPr lang="en-US" sz="1800">
                          <a:effectLst/>
                          <a:latin typeface="Calibri" charset="0"/>
                          <a:ea typeface="Calibri" charset="0"/>
                          <a:cs typeface="Calibri" charset="0"/>
                        </a:rPr>
                        <a:t>7.    How  will enrichment classes like music, art and stem be taught ?</a:t>
                      </a:r>
                    </a:p>
                  </a:txBody>
                  <a:tcPr/>
                </a:tc>
                <a:extLst>
                  <a:ext uri="{0D108BD9-81ED-4DB2-BD59-A6C34878D82A}">
                    <a16:rowId xmlns:a16="http://schemas.microsoft.com/office/drawing/2014/main" val="3168516399"/>
                  </a:ext>
                </a:extLst>
              </a:tr>
            </a:tbl>
          </a:graphicData>
        </a:graphic>
      </p:graphicFrame>
    </p:spTree>
    <p:extLst>
      <p:ext uri="{BB962C8B-B14F-4D97-AF65-F5344CB8AC3E}">
        <p14:creationId xmlns:p14="http://schemas.microsoft.com/office/powerpoint/2010/main" val="185818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7528-945C-AC44-9361-0CB44D03B277}"/>
              </a:ext>
            </a:extLst>
          </p:cNvPr>
          <p:cNvSpPr txBox="1">
            <a:spLocks/>
          </p:cNvSpPr>
          <p:nvPr/>
        </p:nvSpPr>
        <p:spPr>
          <a:xfrm>
            <a:off x="1295400" y="88202"/>
            <a:ext cx="9601200" cy="7300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rgbClr val="0070C0"/>
                </a:solidFill>
                <a:latin typeface="Albertus Extra Bold" panose="020E0802040304020204" pitchFamily="34" charset="0"/>
              </a:rPr>
              <a:t>SCHOOL REOPENING QUESTIONS</a:t>
            </a:r>
          </a:p>
        </p:txBody>
      </p:sp>
      <p:graphicFrame>
        <p:nvGraphicFramePr>
          <p:cNvPr id="3" name="Content Placeholder 5">
            <a:extLst>
              <a:ext uri="{FF2B5EF4-FFF2-40B4-BE49-F238E27FC236}">
                <a16:creationId xmlns:a16="http://schemas.microsoft.com/office/drawing/2014/main" id="{EB4DA49D-11DC-FD4F-9BFE-94CBEEC57AB2}"/>
              </a:ext>
            </a:extLst>
          </p:cNvPr>
          <p:cNvGraphicFramePr>
            <a:graphicFrameLocks/>
          </p:cNvGraphicFramePr>
          <p:nvPr>
            <p:extLst>
              <p:ext uri="{D42A27DB-BD31-4B8C-83A1-F6EECF244321}">
                <p14:modId xmlns:p14="http://schemas.microsoft.com/office/powerpoint/2010/main" val="104876691"/>
              </p:ext>
            </p:extLst>
          </p:nvPr>
        </p:nvGraphicFramePr>
        <p:xfrm>
          <a:off x="723625" y="959352"/>
          <a:ext cx="10130449" cy="5595590"/>
        </p:xfrm>
        <a:graphic>
          <a:graphicData uri="http://schemas.openxmlformats.org/drawingml/2006/table">
            <a:tbl>
              <a:tblPr firstRow="1" bandRow="1">
                <a:tableStyleId>{125E5076-3810-47DD-B79F-674D7AD40C01}</a:tableStyleId>
              </a:tblPr>
              <a:tblGrid>
                <a:gridCol w="10130449">
                  <a:extLst>
                    <a:ext uri="{9D8B030D-6E8A-4147-A177-3AD203B41FA5}">
                      <a16:colId xmlns:a16="http://schemas.microsoft.com/office/drawing/2014/main" val="2797738241"/>
                    </a:ext>
                  </a:extLst>
                </a:gridCol>
              </a:tblGrid>
              <a:tr h="577052">
                <a:tc>
                  <a:txBody>
                    <a:bodyPr/>
                    <a:lstStyle/>
                    <a:p>
                      <a:pPr rtl="0" fontAlgn="base"/>
                      <a:r>
                        <a:rPr lang="en-US" sz="3500">
                          <a:effectLst/>
                          <a:latin typeface="Arial Rounded MT Bold" charset="0"/>
                          <a:ea typeface="Arial Rounded MT Bold" charset="0"/>
                          <a:cs typeface="Arial Rounded MT Bold" charset="0"/>
                        </a:rPr>
                        <a:t>School Environment</a:t>
                      </a:r>
                    </a:p>
                  </a:txBody>
                  <a:tcPr/>
                </a:tc>
                <a:extLst>
                  <a:ext uri="{0D108BD9-81ED-4DB2-BD59-A6C34878D82A}">
                    <a16:rowId xmlns:a16="http://schemas.microsoft.com/office/drawing/2014/main" val="3059059548"/>
                  </a:ext>
                </a:extLst>
              </a:tr>
              <a:tr h="4970750">
                <a:tc>
                  <a:txBody>
                    <a:bodyPr/>
                    <a:lstStyle/>
                    <a:p>
                      <a:pPr marL="457200" lvl="0" indent="-457200" rtl="0" fontAlgn="base">
                        <a:buFont typeface="+mj-lt"/>
                        <a:buAutoNum type="arabicPeriod"/>
                      </a:pPr>
                      <a:r>
                        <a:rPr lang="en-US" sz="2000">
                          <a:effectLst/>
                          <a:latin typeface="Calibri" charset="0"/>
                          <a:ea typeface="Calibri" charset="0"/>
                          <a:cs typeface="Calibri" charset="0"/>
                        </a:rPr>
                        <a:t>Where will my child be eating?</a:t>
                      </a:r>
                    </a:p>
                    <a:p>
                      <a:pPr marL="457200" lvl="0" indent="-457200">
                        <a:buAutoNum type="arabicPeriod"/>
                      </a:pPr>
                      <a:endParaRPr lang="en-US" sz="2000">
                        <a:effectLst/>
                        <a:latin typeface="Calibri" charset="0"/>
                        <a:ea typeface="Calibri" charset="0"/>
                        <a:cs typeface="Calibri" charset="0"/>
                      </a:endParaRPr>
                    </a:p>
                    <a:p>
                      <a:pPr marL="457200" lvl="0" indent="-457200" rtl="0" fontAlgn="base">
                        <a:buFont typeface="+mj-lt"/>
                        <a:buAutoNum type="arabicPeriod"/>
                      </a:pPr>
                      <a:r>
                        <a:rPr lang="en-US" sz="2000">
                          <a:effectLst/>
                          <a:latin typeface="Calibri" charset="0"/>
                          <a:ea typeface="Calibri" charset="0"/>
                          <a:cs typeface="Calibri" charset="0"/>
                        </a:rPr>
                        <a:t>If I choose 100% remote will my child have access to meals?</a:t>
                      </a:r>
                    </a:p>
                    <a:p>
                      <a:pPr marL="457200" lvl="0" indent="-457200">
                        <a:buAutoNum type="arabicPeriod"/>
                      </a:pPr>
                      <a:endParaRPr lang="en-US" sz="2000">
                        <a:effectLst/>
                        <a:latin typeface="Calibri" charset="0"/>
                        <a:ea typeface="Calibri" charset="0"/>
                        <a:cs typeface="Calibri" charset="0"/>
                      </a:endParaRPr>
                    </a:p>
                    <a:p>
                      <a:pPr marL="457200" lvl="0" indent="-457200" rtl="0" fontAlgn="base">
                        <a:buFont typeface="+mj-lt"/>
                        <a:buAutoNum type="arabicPeriod"/>
                      </a:pPr>
                      <a:r>
                        <a:rPr lang="en-US" sz="2000">
                          <a:effectLst/>
                          <a:latin typeface="Calibri" charset="0"/>
                          <a:ea typeface="Calibri" charset="0"/>
                          <a:cs typeface="Calibri" charset="0"/>
                        </a:rPr>
                        <a:t>When will schools be meeting with parents to explain options or choices?</a:t>
                      </a:r>
                    </a:p>
                    <a:p>
                      <a:pPr marL="457200" lvl="0" indent="-457200">
                        <a:buAutoNum type="arabicPeriod"/>
                      </a:pPr>
                      <a:endParaRPr lang="en-US" sz="2000">
                        <a:effectLst/>
                        <a:latin typeface="Calibri" charset="0"/>
                        <a:ea typeface="Calibri" charset="0"/>
                        <a:cs typeface="Calibri" charset="0"/>
                      </a:endParaRPr>
                    </a:p>
                    <a:p>
                      <a:pPr marL="457200" lvl="0" indent="-457200" rtl="0" fontAlgn="base">
                        <a:buFont typeface="+mj-lt"/>
                        <a:buAutoNum type="arabicPeriod"/>
                      </a:pPr>
                      <a:r>
                        <a:rPr lang="en-US" sz="2000">
                          <a:effectLst/>
                          <a:latin typeface="Calibri" charset="0"/>
                          <a:ea typeface="Calibri" charset="0"/>
                          <a:cs typeface="Calibri" charset="0"/>
                        </a:rPr>
                        <a:t>How will social emotional issues be handled?</a:t>
                      </a:r>
                    </a:p>
                    <a:p>
                      <a:pPr marL="457200" lvl="0" indent="-457200">
                        <a:buAutoNum type="arabicPeriod"/>
                      </a:pPr>
                      <a:endParaRPr lang="en-US" sz="2000">
                        <a:effectLst/>
                        <a:latin typeface="Calibri" charset="0"/>
                        <a:ea typeface="Calibri" charset="0"/>
                        <a:cs typeface="Calibri" charset="0"/>
                      </a:endParaRPr>
                    </a:p>
                    <a:p>
                      <a:pPr marL="457200" lvl="0" indent="-457200" rtl="0" fontAlgn="base">
                        <a:buFont typeface="+mj-lt"/>
                        <a:buAutoNum type="arabicPeriod"/>
                      </a:pPr>
                      <a:r>
                        <a:rPr lang="en-US" sz="2000">
                          <a:effectLst/>
                          <a:latin typeface="Calibri" charset="0"/>
                          <a:ea typeface="Calibri" charset="0"/>
                          <a:cs typeface="Calibri" charset="0"/>
                        </a:rPr>
                        <a:t>Will parents be able to view the brick and mortar classroom set up?</a:t>
                      </a:r>
                    </a:p>
                    <a:p>
                      <a:pPr marL="457200" lvl="0" indent="-457200">
                        <a:buAutoNum type="arabicPeriod"/>
                      </a:pPr>
                      <a:endParaRPr lang="en-US" sz="2000">
                        <a:effectLst/>
                        <a:latin typeface="Calibri" charset="0"/>
                        <a:ea typeface="Calibri" charset="0"/>
                        <a:cs typeface="Calibri" charset="0"/>
                      </a:endParaRPr>
                    </a:p>
                    <a:p>
                      <a:pPr marL="457200" lvl="0" indent="-457200" rtl="0" fontAlgn="base">
                        <a:buFont typeface="+mj-lt"/>
                        <a:buAutoNum type="arabicPeriod"/>
                      </a:pPr>
                      <a:r>
                        <a:rPr lang="en-US" sz="2000">
                          <a:effectLst/>
                          <a:latin typeface="Calibri" charset="0"/>
                          <a:ea typeface="Calibri" charset="0"/>
                          <a:cs typeface="Calibri" charset="0"/>
                        </a:rPr>
                        <a:t>How will the issue of ill teachers be addressed?</a:t>
                      </a:r>
                    </a:p>
                    <a:p>
                      <a:pPr marL="457200" lvl="0" indent="-457200">
                        <a:buAutoNum type="arabicPeriod"/>
                      </a:pPr>
                      <a:endParaRPr lang="en-US" sz="2000">
                        <a:effectLst/>
                        <a:latin typeface="Calibri" charset="0"/>
                        <a:ea typeface="Calibri" charset="0"/>
                        <a:cs typeface="Calibri" charset="0"/>
                      </a:endParaRPr>
                    </a:p>
                    <a:p>
                      <a:pPr marL="457200" lvl="0" indent="-457200" rtl="0" fontAlgn="base">
                        <a:buFont typeface="+mj-lt"/>
                        <a:buAutoNum type="arabicPeriod"/>
                      </a:pPr>
                      <a:r>
                        <a:rPr lang="en-US" sz="2000">
                          <a:effectLst/>
                          <a:latin typeface="Calibri" charset="0"/>
                          <a:ea typeface="Calibri" charset="0"/>
                          <a:cs typeface="Calibri" charset="0"/>
                        </a:rPr>
                        <a:t>How will students be participating in gym?</a:t>
                      </a:r>
                    </a:p>
                    <a:p>
                      <a:pPr marL="457200" lvl="0" indent="-457200">
                        <a:buAutoNum type="arabicPeriod"/>
                      </a:pPr>
                      <a:endParaRPr lang="en-US" sz="2000">
                        <a:effectLst/>
                        <a:latin typeface="Calibri" charset="0"/>
                        <a:ea typeface="Calibri" charset="0"/>
                        <a:cs typeface="Calibri" charset="0"/>
                      </a:endParaRPr>
                    </a:p>
                    <a:p>
                      <a:pPr marL="457200" lvl="0" indent="-457200" rtl="0" fontAlgn="base">
                        <a:buFont typeface="+mj-lt"/>
                        <a:buAutoNum type="arabicPeriod"/>
                      </a:pPr>
                      <a:r>
                        <a:rPr lang="en-US" sz="2000">
                          <a:effectLst/>
                          <a:latin typeface="Calibri" charset="0"/>
                          <a:ea typeface="Calibri" charset="0"/>
                          <a:cs typeface="Calibri" charset="0"/>
                        </a:rPr>
                        <a:t>Will there be school holidays?</a:t>
                      </a:r>
                    </a:p>
                    <a:p>
                      <a:pPr marL="457200" lvl="0" indent="-457200" rtl="0" fontAlgn="base">
                        <a:buAutoNum type="arabicPeriod"/>
                      </a:pPr>
                      <a:endParaRPr lang="en-US" sz="2000">
                        <a:effectLst/>
                        <a:latin typeface="Calibri" charset="0"/>
                        <a:ea typeface="Calibri" charset="0"/>
                        <a:cs typeface="Calibri" charset="0"/>
                      </a:endParaRPr>
                    </a:p>
                  </a:txBody>
                  <a:tcPr/>
                </a:tc>
                <a:extLst>
                  <a:ext uri="{0D108BD9-81ED-4DB2-BD59-A6C34878D82A}">
                    <a16:rowId xmlns:a16="http://schemas.microsoft.com/office/drawing/2014/main" val="2064077814"/>
                  </a:ext>
                </a:extLst>
              </a:tr>
            </a:tbl>
          </a:graphicData>
        </a:graphic>
      </p:graphicFrame>
    </p:spTree>
    <p:extLst>
      <p:ext uri="{BB962C8B-B14F-4D97-AF65-F5344CB8AC3E}">
        <p14:creationId xmlns:p14="http://schemas.microsoft.com/office/powerpoint/2010/main" val="1401627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A143E-8370-8A43-905B-904BFA4298B7}"/>
              </a:ext>
            </a:extLst>
          </p:cNvPr>
          <p:cNvSpPr txBox="1">
            <a:spLocks/>
          </p:cNvSpPr>
          <p:nvPr/>
        </p:nvSpPr>
        <p:spPr>
          <a:xfrm>
            <a:off x="1295400" y="88202"/>
            <a:ext cx="9601200" cy="7300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rgbClr val="0070C0"/>
                </a:solidFill>
                <a:latin typeface="Albertus Extra Bold" panose="020E0802040304020204" pitchFamily="34" charset="0"/>
              </a:rPr>
              <a:t>SCHOOL REOPENING QUESTIONS</a:t>
            </a:r>
          </a:p>
        </p:txBody>
      </p:sp>
      <p:graphicFrame>
        <p:nvGraphicFramePr>
          <p:cNvPr id="3" name="Content Placeholder 6">
            <a:extLst>
              <a:ext uri="{FF2B5EF4-FFF2-40B4-BE49-F238E27FC236}">
                <a16:creationId xmlns:a16="http://schemas.microsoft.com/office/drawing/2014/main" id="{DAC472B1-AF15-4B4F-88AD-354FA6FD029D}"/>
              </a:ext>
            </a:extLst>
          </p:cNvPr>
          <p:cNvGraphicFramePr>
            <a:graphicFrameLocks/>
          </p:cNvGraphicFramePr>
          <p:nvPr>
            <p:extLst>
              <p:ext uri="{D42A27DB-BD31-4B8C-83A1-F6EECF244321}">
                <p14:modId xmlns:p14="http://schemas.microsoft.com/office/powerpoint/2010/main" val="1725955097"/>
              </p:ext>
            </p:extLst>
          </p:nvPr>
        </p:nvGraphicFramePr>
        <p:xfrm>
          <a:off x="755019" y="893784"/>
          <a:ext cx="10141581" cy="5074920"/>
        </p:xfrm>
        <a:graphic>
          <a:graphicData uri="http://schemas.openxmlformats.org/drawingml/2006/table">
            <a:tbl>
              <a:tblPr firstRow="1" bandRow="1">
                <a:tableStyleId>{125E5076-3810-47DD-B79F-674D7AD40C01}</a:tableStyleId>
              </a:tblPr>
              <a:tblGrid>
                <a:gridCol w="10141581">
                  <a:extLst>
                    <a:ext uri="{9D8B030D-6E8A-4147-A177-3AD203B41FA5}">
                      <a16:colId xmlns:a16="http://schemas.microsoft.com/office/drawing/2014/main" val="3619155829"/>
                    </a:ext>
                  </a:extLst>
                </a:gridCol>
              </a:tblGrid>
              <a:tr h="533236">
                <a:tc>
                  <a:txBody>
                    <a:bodyPr/>
                    <a:lstStyle/>
                    <a:p>
                      <a:pPr rtl="0" fontAlgn="base"/>
                      <a:r>
                        <a:rPr lang="en-US" sz="3300">
                          <a:effectLst/>
                          <a:latin typeface="Arial Rounded MT Bold" charset="0"/>
                          <a:ea typeface="Arial Rounded MT Bold" charset="0"/>
                          <a:cs typeface="Arial Rounded MT Bold" charset="0"/>
                        </a:rPr>
                        <a:t>Families </a:t>
                      </a:r>
                    </a:p>
                  </a:txBody>
                  <a:tcPr/>
                </a:tc>
                <a:extLst>
                  <a:ext uri="{0D108BD9-81ED-4DB2-BD59-A6C34878D82A}">
                    <a16:rowId xmlns:a16="http://schemas.microsoft.com/office/drawing/2014/main" val="1370493506"/>
                  </a:ext>
                </a:extLst>
              </a:tr>
              <a:tr h="4321437">
                <a:tc>
                  <a:txBody>
                    <a:bodyPr/>
                    <a:lstStyle/>
                    <a:p>
                      <a:pPr marL="457200" lvl="0" indent="-457200" rtl="0" fontAlgn="base">
                        <a:lnSpc>
                          <a:spcPct val="150000"/>
                        </a:lnSpc>
                        <a:buFont typeface="+mj-lt"/>
                        <a:buAutoNum type="arabicPeriod"/>
                      </a:pPr>
                      <a:r>
                        <a:rPr lang="en-US" sz="1800" b="0" i="0" kern="1200">
                          <a:solidFill>
                            <a:schemeClr val="lt1"/>
                          </a:solidFill>
                          <a:effectLst/>
                          <a:latin typeface="Calibri" charset="0"/>
                          <a:ea typeface="Calibri" charset="0"/>
                          <a:cs typeface="Calibri" charset="0"/>
                        </a:rPr>
                        <a:t>How can I sign up for childcare as per the Mayor?  </a:t>
                      </a:r>
                      <a:endParaRPr lang="en-US" sz="1800">
                        <a:effectLst/>
                        <a:latin typeface="Calibri" charset="0"/>
                        <a:ea typeface="Calibri" charset="0"/>
                        <a:cs typeface="Calibri" charset="0"/>
                      </a:endParaRPr>
                    </a:p>
                    <a:p>
                      <a:pPr marL="457200" lvl="0" indent="-457200" rtl="0">
                        <a:lnSpc>
                          <a:spcPct val="150000"/>
                        </a:lnSpc>
                        <a:buAutoNum type="arabicPeriod"/>
                      </a:pPr>
                      <a:r>
                        <a:rPr lang="en-US" sz="1800" b="0" i="0" kern="1200">
                          <a:solidFill>
                            <a:schemeClr val="lt1"/>
                          </a:solidFill>
                          <a:effectLst/>
                          <a:latin typeface="Calibri" charset="0"/>
                          <a:ea typeface="Calibri" charset="0"/>
                          <a:cs typeface="Calibri" charset="0"/>
                        </a:rPr>
                        <a:t>What other options will be provided for families that need school for the early childhood grades?</a:t>
                      </a:r>
                    </a:p>
                    <a:p>
                      <a:pPr marL="457200" marR="0" lvl="0" indent="-457200" algn="l" rtl="0" eaLnBrk="1" fontAlgn="auto" latinLnBrk="0" hangingPunct="1">
                        <a:lnSpc>
                          <a:spcPct val="150000"/>
                        </a:lnSpc>
                        <a:spcBef>
                          <a:spcPts val="0"/>
                        </a:spcBef>
                        <a:spcAft>
                          <a:spcPts val="0"/>
                        </a:spcAft>
                        <a:buFontTx/>
                        <a:buAutoNum type="arabicPeriod"/>
                      </a:pPr>
                      <a:r>
                        <a:rPr lang="en-US" sz="1800" b="0" i="0" u="none" strike="noStrike" kern="1200" noProof="0">
                          <a:solidFill>
                            <a:schemeClr val="lt1"/>
                          </a:solidFill>
                          <a:effectLst/>
                          <a:latin typeface="Calibri" charset="0"/>
                          <a:ea typeface="Calibri" charset="0"/>
                          <a:cs typeface="Calibri" charset="0"/>
                        </a:rPr>
                        <a:t>What is going to happen to Rec centers? Can they still be considered an option for parents who need to work 5 days a week? </a:t>
                      </a:r>
                    </a:p>
                    <a:p>
                      <a:pPr marL="457200" marR="0" lvl="0" indent="-457200" algn="l">
                        <a:lnSpc>
                          <a:spcPct val="150000"/>
                        </a:lnSpc>
                        <a:spcBef>
                          <a:spcPts val="0"/>
                        </a:spcBef>
                        <a:spcAft>
                          <a:spcPts val="0"/>
                        </a:spcAft>
                        <a:buFontTx/>
                        <a:buAutoNum type="arabicPeriod"/>
                      </a:pPr>
                      <a:r>
                        <a:rPr lang="en-US" sz="1800" b="0" i="0" kern="1200">
                          <a:solidFill>
                            <a:schemeClr val="lt1"/>
                          </a:solidFill>
                          <a:effectLst/>
                          <a:latin typeface="Calibri" charset="0"/>
                          <a:ea typeface="Calibri" charset="0"/>
                          <a:cs typeface="Calibri" charset="0"/>
                        </a:rPr>
                        <a:t>Will iPads still be provided? </a:t>
                      </a:r>
                    </a:p>
                    <a:p>
                      <a:pPr marL="457200" marR="0" lvl="0" indent="-457200" algn="l">
                        <a:lnSpc>
                          <a:spcPct val="150000"/>
                        </a:lnSpc>
                        <a:spcBef>
                          <a:spcPts val="0"/>
                        </a:spcBef>
                        <a:spcAft>
                          <a:spcPts val="0"/>
                        </a:spcAft>
                        <a:buFontTx/>
                        <a:buAutoNum type="arabicPeriod"/>
                      </a:pPr>
                      <a:r>
                        <a:rPr lang="en-US" sz="1800" b="0" i="0" kern="1200">
                          <a:solidFill>
                            <a:schemeClr val="lt1"/>
                          </a:solidFill>
                          <a:effectLst/>
                          <a:latin typeface="Calibri" charset="0"/>
                          <a:ea typeface="Calibri" charset="0"/>
                          <a:cs typeface="Calibri" charset="0"/>
                        </a:rPr>
                        <a:t>What will happen to families without </a:t>
                      </a:r>
                      <a:r>
                        <a:rPr lang="en-US" sz="1800" b="0" i="0" kern="1200" err="1">
                          <a:solidFill>
                            <a:schemeClr val="lt1"/>
                          </a:solidFill>
                          <a:effectLst/>
                          <a:latin typeface="Calibri" charset="0"/>
                          <a:ea typeface="Calibri" charset="0"/>
                          <a:cs typeface="Calibri" charset="0"/>
                        </a:rPr>
                        <a:t>WiFi</a:t>
                      </a:r>
                      <a:r>
                        <a:rPr lang="en-US" sz="1800" b="0" i="0" kern="1200">
                          <a:solidFill>
                            <a:schemeClr val="lt1"/>
                          </a:solidFill>
                          <a:effectLst/>
                          <a:latin typeface="Calibri" charset="0"/>
                          <a:ea typeface="Calibri" charset="0"/>
                          <a:cs typeface="Calibri" charset="0"/>
                        </a:rPr>
                        <a:t>?  </a:t>
                      </a:r>
                      <a:endParaRPr lang="en-US">
                        <a:latin typeface="Calibri" charset="0"/>
                        <a:ea typeface="Calibri" charset="0"/>
                        <a:cs typeface="Calibri" charset="0"/>
                      </a:endParaRPr>
                    </a:p>
                    <a:p>
                      <a:pPr marL="457200" lvl="0" indent="-457200" rtl="0">
                        <a:lnSpc>
                          <a:spcPct val="150000"/>
                        </a:lnSpc>
                        <a:buAutoNum type="arabicPeriod"/>
                      </a:pPr>
                      <a:r>
                        <a:rPr lang="en-US" sz="1800" b="0" i="0" kern="1200">
                          <a:solidFill>
                            <a:schemeClr val="lt1"/>
                          </a:solidFill>
                          <a:effectLst/>
                          <a:latin typeface="Calibri" charset="0"/>
                          <a:ea typeface="Calibri" charset="0"/>
                          <a:cs typeface="Calibri" charset="0"/>
                        </a:rPr>
                        <a:t>Does the DOE have workshops for parents on how to use the platforms before the school year begins in September?</a:t>
                      </a:r>
                    </a:p>
                    <a:p>
                      <a:pPr marL="457200" lvl="0" indent="-457200">
                        <a:lnSpc>
                          <a:spcPct val="150000"/>
                        </a:lnSpc>
                        <a:buAutoNum type="arabicPeriod"/>
                      </a:pPr>
                      <a:r>
                        <a:rPr lang="en-US" sz="1800" b="0" i="0" u="none" strike="noStrike" kern="1200" noProof="0">
                          <a:effectLst/>
                          <a:latin typeface="Calibri" charset="0"/>
                          <a:ea typeface="Calibri" charset="0"/>
                          <a:cs typeface="Calibri" charset="0"/>
                        </a:rPr>
                        <a:t>Will there be Post Traumatic Stress Disorder (PTSD) support for families?</a:t>
                      </a:r>
                      <a:endParaRPr lang="en-US">
                        <a:latin typeface="Calibri" charset="0"/>
                        <a:ea typeface="Calibri" charset="0"/>
                        <a:cs typeface="Calibri" charset="0"/>
                      </a:endParaRPr>
                    </a:p>
                    <a:p>
                      <a:pPr marL="457200" lvl="0" indent="-457200">
                        <a:lnSpc>
                          <a:spcPct val="150000"/>
                        </a:lnSpc>
                        <a:buAutoNum type="arabicPeriod"/>
                      </a:pPr>
                      <a:r>
                        <a:rPr lang="en-US" sz="1800" b="0" i="0" kern="1200">
                          <a:solidFill>
                            <a:schemeClr val="lt1"/>
                          </a:solidFill>
                          <a:effectLst/>
                          <a:latin typeface="Calibri" charset="0"/>
                          <a:ea typeface="Calibri" charset="0"/>
                          <a:cs typeface="Calibri" charset="0"/>
                        </a:rPr>
                        <a:t>How can parents change from blended learning to remote? </a:t>
                      </a:r>
                      <a:endParaRPr lang="en-US">
                        <a:latin typeface="Calibri" charset="0"/>
                        <a:ea typeface="Calibri" charset="0"/>
                        <a:cs typeface="Calibri" charset="0"/>
                      </a:endParaRPr>
                    </a:p>
                    <a:p>
                      <a:pPr lvl="0">
                        <a:buNone/>
                      </a:pPr>
                      <a:endParaRPr lang="en-US" sz="1800">
                        <a:effectLst/>
                      </a:endParaRPr>
                    </a:p>
                  </a:txBody>
                  <a:tcPr/>
                </a:tc>
                <a:extLst>
                  <a:ext uri="{0D108BD9-81ED-4DB2-BD59-A6C34878D82A}">
                    <a16:rowId xmlns:a16="http://schemas.microsoft.com/office/drawing/2014/main" val="3168516399"/>
                  </a:ext>
                </a:extLst>
              </a:tr>
            </a:tbl>
          </a:graphicData>
        </a:graphic>
      </p:graphicFrame>
    </p:spTree>
    <p:extLst>
      <p:ext uri="{BB962C8B-B14F-4D97-AF65-F5344CB8AC3E}">
        <p14:creationId xmlns:p14="http://schemas.microsoft.com/office/powerpoint/2010/main" val="2700678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49270A7A-3E09-E046-BC50-DFD1A7B21E8D}"/>
              </a:ext>
            </a:extLst>
          </p:cNvPr>
          <p:cNvPicPr>
            <a:picLocks noChangeAspect="1"/>
          </p:cNvPicPr>
          <p:nvPr/>
        </p:nvPicPr>
        <p:blipFill>
          <a:blip r:embed="rId2"/>
          <a:stretch>
            <a:fillRect/>
          </a:stretch>
        </p:blipFill>
        <p:spPr>
          <a:xfrm>
            <a:off x="489002" y="455149"/>
            <a:ext cx="11064566" cy="5897879"/>
          </a:xfrm>
          <a:prstGeom prst="rect">
            <a:avLst/>
          </a:prstGeom>
        </p:spPr>
      </p:pic>
    </p:spTree>
    <p:extLst>
      <p:ext uri="{BB962C8B-B14F-4D97-AF65-F5344CB8AC3E}">
        <p14:creationId xmlns:p14="http://schemas.microsoft.com/office/powerpoint/2010/main" val="1344674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7"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C2B5E593-4453-924B-B9DA-408A08626EA6}"/>
              </a:ext>
            </a:extLst>
          </p:cNvPr>
          <p:cNvPicPr>
            <a:picLocks noChangeAspect="1"/>
          </p:cNvPicPr>
          <p:nvPr/>
        </p:nvPicPr>
        <p:blipFill rotWithShape="1">
          <a:blip r:embed="rId2"/>
          <a:srcRect b="4865"/>
          <a:stretch/>
        </p:blipFill>
        <p:spPr>
          <a:xfrm>
            <a:off x="448733" y="399515"/>
            <a:ext cx="11266255" cy="5986892"/>
          </a:xfrm>
          <a:prstGeom prst="rect">
            <a:avLst/>
          </a:prstGeom>
        </p:spPr>
      </p:pic>
    </p:spTree>
    <p:extLst>
      <p:ext uri="{BB962C8B-B14F-4D97-AF65-F5344CB8AC3E}">
        <p14:creationId xmlns:p14="http://schemas.microsoft.com/office/powerpoint/2010/main" val="13851788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id="{5E99D30F-F46E-2743-8586-4BCDBEC7A60C}"/>
              </a:ext>
            </a:extLst>
          </p:cNvPr>
          <p:cNvGraphicFramePr>
            <a:graphicFrameLocks/>
          </p:cNvGraphicFramePr>
          <p:nvPr>
            <p:extLst>
              <p:ext uri="{D42A27DB-BD31-4B8C-83A1-F6EECF244321}">
                <p14:modId xmlns:p14="http://schemas.microsoft.com/office/powerpoint/2010/main" val="3289935247"/>
              </p:ext>
            </p:extLst>
          </p:nvPr>
        </p:nvGraphicFramePr>
        <p:xfrm>
          <a:off x="542925" y="871640"/>
          <a:ext cx="10804434" cy="5865758"/>
        </p:xfrm>
        <a:graphic>
          <a:graphicData uri="http://schemas.openxmlformats.org/drawingml/2006/table">
            <a:tbl>
              <a:tblPr firstRow="1" bandRow="1">
                <a:tableStyleId>{125E5076-3810-47DD-B79F-674D7AD40C01}</a:tableStyleId>
              </a:tblPr>
              <a:tblGrid>
                <a:gridCol w="10804434">
                  <a:extLst>
                    <a:ext uri="{9D8B030D-6E8A-4147-A177-3AD203B41FA5}">
                      <a16:colId xmlns:a16="http://schemas.microsoft.com/office/drawing/2014/main" val="3938810584"/>
                    </a:ext>
                  </a:extLst>
                </a:gridCol>
              </a:tblGrid>
              <a:tr h="668250">
                <a:tc>
                  <a:txBody>
                    <a:bodyPr/>
                    <a:lstStyle/>
                    <a:p>
                      <a:r>
                        <a:rPr lang="en-US" sz="3500"/>
                        <a:t>Safety Concerns</a:t>
                      </a:r>
                    </a:p>
                  </a:txBody>
                  <a:tcPr/>
                </a:tc>
                <a:extLst>
                  <a:ext uri="{0D108BD9-81ED-4DB2-BD59-A6C34878D82A}">
                    <a16:rowId xmlns:a16="http://schemas.microsoft.com/office/drawing/2014/main" val="2963960899"/>
                  </a:ext>
                </a:extLst>
              </a:tr>
              <a:tr h="5197508">
                <a:tc>
                  <a:txBody>
                    <a:bodyPr/>
                    <a:lstStyle/>
                    <a:p>
                      <a:pPr marL="457200" indent="-457200">
                        <a:buAutoNum type="arabicPeriod"/>
                      </a:pPr>
                      <a:r>
                        <a:rPr lang="en-US" sz="1800"/>
                        <a:t>How will sanitation be handled inside of school buildings including bathrooms and elevators?</a:t>
                      </a:r>
                    </a:p>
                    <a:p>
                      <a:pPr marL="457200" lvl="0" indent="-457200">
                        <a:buAutoNum type="arabicPeriod"/>
                      </a:pPr>
                      <a:endParaRPr lang="en-US" sz="1800"/>
                    </a:p>
                    <a:p>
                      <a:pPr marL="457200" indent="-457200">
                        <a:buAutoNum type="arabicPeriod"/>
                      </a:pPr>
                      <a:r>
                        <a:rPr lang="en-US" sz="1800"/>
                        <a:t>How will temperature checks be conducted?</a:t>
                      </a:r>
                    </a:p>
                    <a:p>
                      <a:pPr marL="457200" lvl="0" indent="-457200">
                        <a:buAutoNum type="arabicPeriod"/>
                      </a:pPr>
                      <a:endParaRPr lang="en-US" sz="1800"/>
                    </a:p>
                    <a:p>
                      <a:pPr marL="457200" indent="-457200">
                        <a:buAutoNum type="arabicPeriod"/>
                      </a:pPr>
                      <a:r>
                        <a:rPr lang="en-US" sz="1800"/>
                        <a:t>What will the procedure be for when a child or adult tests positive in a classroom? What are the requirements for returning to work when an adult or student tests positive?</a:t>
                      </a:r>
                    </a:p>
                    <a:p>
                      <a:pPr marL="457200" lvl="0" indent="-457200">
                        <a:buAutoNum type="arabicPeriod"/>
                      </a:pPr>
                      <a:endParaRPr lang="en-US" sz="1800"/>
                    </a:p>
                    <a:p>
                      <a:pPr marL="457200" indent="-457200">
                        <a:buAutoNum type="arabicPeriod"/>
                      </a:pPr>
                      <a:r>
                        <a:rPr lang="en-US" sz="1800"/>
                        <a:t>How will families be notified regarding possible exposure?</a:t>
                      </a:r>
                    </a:p>
                    <a:p>
                      <a:pPr marL="457200" lvl="0" indent="-457200">
                        <a:buAutoNum type="arabicPeriod"/>
                      </a:pPr>
                      <a:endParaRPr lang="en-US" sz="1800"/>
                    </a:p>
                    <a:p>
                      <a:pPr marL="457200" indent="-457200">
                        <a:buAutoNum type="arabicPeriod"/>
                      </a:pPr>
                      <a:r>
                        <a:rPr lang="en-US" sz="1800"/>
                        <a:t>How will bussing be handled?</a:t>
                      </a:r>
                    </a:p>
                    <a:p>
                      <a:pPr marL="457200" lvl="0" indent="-457200">
                        <a:buAutoNum type="arabicPeriod"/>
                      </a:pPr>
                      <a:endParaRPr lang="en-US" sz="1800"/>
                    </a:p>
                    <a:p>
                      <a:pPr marL="457200" indent="-457200">
                        <a:buAutoNum type="arabicPeriod"/>
                      </a:pPr>
                      <a:r>
                        <a:rPr lang="en-US" sz="1800"/>
                        <a:t>What is the protocol when a student gets injured and taken to the hospital?</a:t>
                      </a:r>
                    </a:p>
                    <a:p>
                      <a:pPr marL="457200" lvl="0" indent="-457200">
                        <a:buAutoNum type="arabicPeriod"/>
                      </a:pPr>
                      <a:endParaRPr lang="en-US" sz="1800"/>
                    </a:p>
                    <a:p>
                      <a:pPr marL="457200" indent="-457200">
                        <a:buAutoNum type="arabicPeriod"/>
                      </a:pPr>
                      <a:r>
                        <a:rPr lang="en-US" sz="1800"/>
                        <a:t>What plans have been put in place for contact tracing?</a:t>
                      </a:r>
                    </a:p>
                    <a:p>
                      <a:pPr marL="457200" lvl="0" indent="-457200">
                        <a:buAutoNum type="arabicPeriod"/>
                      </a:pPr>
                      <a:endParaRPr lang="en-US" sz="1800"/>
                    </a:p>
                    <a:p>
                      <a:pPr marL="457200" indent="-457200">
                        <a:buAutoNum type="arabicPeriod"/>
                      </a:pPr>
                      <a:r>
                        <a:rPr lang="en-US" sz="1800"/>
                        <a:t>Will parents be allowed into the school building?</a:t>
                      </a:r>
                    </a:p>
                  </a:txBody>
                  <a:tcPr/>
                </a:tc>
                <a:extLst>
                  <a:ext uri="{0D108BD9-81ED-4DB2-BD59-A6C34878D82A}">
                    <a16:rowId xmlns:a16="http://schemas.microsoft.com/office/drawing/2014/main" val="2204740394"/>
                  </a:ext>
                </a:extLst>
              </a:tr>
            </a:tbl>
          </a:graphicData>
        </a:graphic>
      </p:graphicFrame>
      <p:sp>
        <p:nvSpPr>
          <p:cNvPr id="3" name="Title 1">
            <a:extLst>
              <a:ext uri="{FF2B5EF4-FFF2-40B4-BE49-F238E27FC236}">
                <a16:creationId xmlns:a16="http://schemas.microsoft.com/office/drawing/2014/main" id="{05D7C91F-6F58-DE40-871F-3BFC538D7F53}"/>
              </a:ext>
            </a:extLst>
          </p:cNvPr>
          <p:cNvSpPr txBox="1">
            <a:spLocks/>
          </p:cNvSpPr>
          <p:nvPr/>
        </p:nvSpPr>
        <p:spPr>
          <a:xfrm>
            <a:off x="1295400" y="88202"/>
            <a:ext cx="9601200" cy="730056"/>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b="1">
                <a:solidFill>
                  <a:srgbClr val="0070C0"/>
                </a:solidFill>
                <a:latin typeface="Arial Rounded MT Bold" charset="0"/>
                <a:ea typeface="Arial Rounded MT Bold" charset="0"/>
                <a:cs typeface="Arial Rounded MT Bold" charset="0"/>
              </a:rPr>
              <a:t>SCHOOL REOPENING QUESTIONS</a:t>
            </a:r>
          </a:p>
        </p:txBody>
      </p:sp>
    </p:spTree>
    <p:extLst>
      <p:ext uri="{BB962C8B-B14F-4D97-AF65-F5344CB8AC3E}">
        <p14:creationId xmlns:p14="http://schemas.microsoft.com/office/powerpoint/2010/main" val="32411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31" y="851339"/>
            <a:ext cx="8818179" cy="4385558"/>
          </a:xfrm>
        </p:spPr>
        <p:txBody>
          <a:bodyPr>
            <a:normAutofit fontScale="90000"/>
          </a:bodyPr>
          <a:lstStyle/>
          <a:p>
            <a:pPr algn="ctr">
              <a:lnSpc>
                <a:spcPct val="150000"/>
              </a:lnSpc>
            </a:pPr>
            <a:r>
              <a:rPr lang="en-US" b="1">
                <a:solidFill>
                  <a:srgbClr val="0307BD"/>
                </a:solidFill>
                <a:latin typeface="Lucida Calligraphy"/>
                <a:ea typeface="Abadi MT Condensed Extra Bold" charset="0"/>
                <a:cs typeface="Abadi MT Condensed Extra Bold" charset="0"/>
              </a:rPr>
              <a:t>Welcome </a:t>
            </a:r>
            <a:br>
              <a:rPr lang="en-US" b="1">
                <a:latin typeface="Lucida Calligraphy" panose="03010101010101010101" pitchFamily="66" charset="77"/>
                <a:ea typeface="Abadi MT Condensed Extra Bold" charset="0"/>
                <a:cs typeface="Abadi MT Condensed Extra Bold" charset="0"/>
              </a:rPr>
            </a:br>
            <a:r>
              <a:rPr lang="en-US" b="1">
                <a:solidFill>
                  <a:srgbClr val="0307BD"/>
                </a:solidFill>
                <a:latin typeface="Lucida Calligraphy"/>
                <a:ea typeface="Abadi MT Condensed Extra Bold" charset="0"/>
                <a:cs typeface="Abadi MT Condensed Extra Bold" charset="0"/>
              </a:rPr>
              <a:t>Community School District Ten </a:t>
            </a:r>
            <a:br>
              <a:rPr lang="en-US" b="1">
                <a:latin typeface="Lucida Calligraphy" panose="03010101010101010101" pitchFamily="66" charset="77"/>
                <a:ea typeface="Abadi MT Condensed Extra Bold" charset="0"/>
                <a:cs typeface="Abadi MT Condensed Extra Bold" charset="0"/>
              </a:rPr>
            </a:br>
            <a:r>
              <a:rPr lang="en-US" b="1">
                <a:solidFill>
                  <a:srgbClr val="0307BD"/>
                </a:solidFill>
                <a:latin typeface="Lucida Calligraphy"/>
                <a:ea typeface="Abadi MT Condensed Extra Bold" charset="0"/>
                <a:cs typeface="Abadi MT Condensed Extra Bold" charset="0"/>
              </a:rPr>
              <a:t>Families, Students </a:t>
            </a:r>
            <a:br>
              <a:rPr lang="en-US" b="1">
                <a:latin typeface="Lucida Calligraphy" panose="03010101010101010101" pitchFamily="66" charset="77"/>
                <a:ea typeface="Abadi MT Condensed Extra Bold" charset="0"/>
                <a:cs typeface="Abadi MT Condensed Extra Bold" charset="0"/>
              </a:rPr>
            </a:br>
            <a:r>
              <a:rPr lang="en-US" b="1">
                <a:solidFill>
                  <a:srgbClr val="0307BD"/>
                </a:solidFill>
                <a:latin typeface="Lucida Calligraphy"/>
                <a:ea typeface="Abadi MT Condensed Extra Bold" charset="0"/>
                <a:cs typeface="Abadi MT Condensed Extra Bold" charset="0"/>
              </a:rPr>
              <a:t>and </a:t>
            </a:r>
            <a:br>
              <a:rPr lang="en-US" b="1">
                <a:latin typeface="Lucida Calligraphy" panose="03010101010101010101" pitchFamily="66" charset="77"/>
                <a:ea typeface="Abadi MT Condensed Extra Bold" charset="0"/>
                <a:cs typeface="Abadi MT Condensed Extra Bold" charset="0"/>
              </a:rPr>
            </a:br>
            <a:r>
              <a:rPr lang="en-US" b="1">
                <a:solidFill>
                  <a:srgbClr val="0307BD"/>
                </a:solidFill>
                <a:latin typeface="Lucida Calligraphy"/>
                <a:ea typeface="Abadi MT Condensed Extra Bold" charset="0"/>
                <a:cs typeface="Abadi MT Condensed Extra Bold" charset="0"/>
              </a:rPr>
              <a:t>Community Leaders</a:t>
            </a:r>
            <a:br>
              <a:rPr lang="en-US" b="1">
                <a:latin typeface="Abadi MT Condensed Extra Bold" charset="0"/>
                <a:ea typeface="Abadi MT Condensed Extra Bold" charset="0"/>
                <a:cs typeface="Abadi MT Condensed Extra Bold" charset="0"/>
              </a:rPr>
            </a:br>
            <a:endParaRPr lang="en-US"/>
          </a:p>
        </p:txBody>
      </p:sp>
      <p:sp>
        <p:nvSpPr>
          <p:cNvPr id="3" name="Text Placeholder 2"/>
          <p:cNvSpPr>
            <a:spLocks noGrp="1"/>
          </p:cNvSpPr>
          <p:nvPr>
            <p:ph type="body" idx="1"/>
          </p:nvPr>
        </p:nvSpPr>
        <p:spPr>
          <a:xfrm>
            <a:off x="-60164" y="4313057"/>
            <a:ext cx="9028368" cy="2539381"/>
          </a:xfrm>
        </p:spPr>
        <p:txBody>
          <a:bodyPr>
            <a:noAutofit/>
          </a:bodyPr>
          <a:lstStyle/>
          <a:p>
            <a:pPr algn="ctr"/>
            <a:br>
              <a:rPr lang="en-US" sz="3200" b="1">
                <a:latin typeface="Abadi MT Condensed Extra Bold"/>
                <a:ea typeface="Abadi MT Condensed Extra Bold" charset="0"/>
                <a:cs typeface="Abadi MT Condensed Extra Bold" charset="0"/>
              </a:rPr>
            </a:br>
            <a:r>
              <a:rPr lang="en-US" sz="3200" b="1">
                <a:solidFill>
                  <a:schemeClr val="accent2">
                    <a:lumMod val="75000"/>
                  </a:schemeClr>
                </a:solidFill>
                <a:latin typeface="Abadi MT Condensed Extra Bold"/>
                <a:ea typeface="Abadi MT Condensed Extra Bold" charset="0"/>
                <a:cs typeface="Abadi MT Condensed Extra Bold" charset="0"/>
              </a:rPr>
              <a:t>   </a:t>
            </a:r>
            <a:r>
              <a:rPr lang="en-US" sz="3200" b="1">
                <a:solidFill>
                  <a:schemeClr val="accent2">
                    <a:lumMod val="75000"/>
                  </a:schemeClr>
                </a:solidFill>
                <a:latin typeface="Arial Rounded MT Bold" charset="0"/>
                <a:ea typeface="Arial Rounded MT Bold" charset="0"/>
                <a:cs typeface="Arial Rounded MT Bold" charset="0"/>
              </a:rPr>
              <a:t>THANK YOU for joining us  </a:t>
            </a:r>
            <a:endParaRPr lang="en-US">
              <a:solidFill>
                <a:schemeClr val="accent2">
                  <a:lumMod val="75000"/>
                </a:schemeClr>
              </a:solidFill>
              <a:latin typeface="Arial Rounded MT Bold" charset="0"/>
              <a:ea typeface="Arial Rounded MT Bold" charset="0"/>
              <a:cs typeface="Arial Rounded MT Bold" charset="0"/>
            </a:endParaRPr>
          </a:p>
          <a:p>
            <a:pPr algn="ctr"/>
            <a:r>
              <a:rPr lang="en-US" sz="3200" b="1">
                <a:solidFill>
                  <a:schemeClr val="accent2">
                    <a:lumMod val="75000"/>
                  </a:schemeClr>
                </a:solidFill>
                <a:latin typeface="Arial Rounded MT Bold" charset="0"/>
                <a:ea typeface="Arial Rounded MT Bold" charset="0"/>
                <a:cs typeface="Arial Rounded MT Bold" charset="0"/>
              </a:rPr>
              <a:t>   Our Town Hall Meeting will begin shortly</a:t>
            </a:r>
          </a:p>
        </p:txBody>
      </p:sp>
      <p:pic>
        <p:nvPicPr>
          <p:cNvPr id="6" name="Picture 5">
            <a:extLst>
              <a:ext uri="{FF2B5EF4-FFF2-40B4-BE49-F238E27FC236}">
                <a16:creationId xmlns:a16="http://schemas.microsoft.com/office/drawing/2014/main" id="{ACDA06C9-EFE9-334C-95FC-091A370B796F}"/>
              </a:ext>
            </a:extLst>
          </p:cNvPr>
          <p:cNvPicPr>
            <a:picLocks noChangeAspect="1"/>
          </p:cNvPicPr>
          <p:nvPr/>
        </p:nvPicPr>
        <p:blipFill>
          <a:blip r:embed="rId2"/>
          <a:stretch>
            <a:fillRect/>
          </a:stretch>
        </p:blipFill>
        <p:spPr>
          <a:xfrm>
            <a:off x="9269812" y="3087775"/>
            <a:ext cx="2866595" cy="3793745"/>
          </a:xfrm>
          <a:prstGeom prst="rect">
            <a:avLst/>
          </a:prstGeom>
        </p:spPr>
      </p:pic>
      <p:sp>
        <p:nvSpPr>
          <p:cNvPr id="7" name="Oval 6">
            <a:extLst>
              <a:ext uri="{FF2B5EF4-FFF2-40B4-BE49-F238E27FC236}">
                <a16:creationId xmlns:a16="http://schemas.microsoft.com/office/drawing/2014/main" id="{E196DEAE-1638-BD42-88CC-9A353E23DE7E}"/>
              </a:ext>
            </a:extLst>
          </p:cNvPr>
          <p:cNvSpPr/>
          <p:nvPr/>
        </p:nvSpPr>
        <p:spPr>
          <a:xfrm>
            <a:off x="10668001" y="3647090"/>
            <a:ext cx="115614" cy="1366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12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nodeType="clickEffect">
                                  <p:stCondLst>
                                    <p:cond delay="0"/>
                                  </p:stCondLst>
                                  <p:childTnLst>
                                    <p:anim calcmode="lin" valueType="num">
                                      <p:cBhvr additive="base">
                                        <p:cTn id="6" dur="500"/>
                                        <p:tgtEl>
                                          <p:spTgt spid="3">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3">
                                            <p:txEl>
                                              <p:pRg st="0" end="0"/>
                                            </p:txEl>
                                          </p:spTgt>
                                        </p:tgtEl>
                                      </p:cBhvr>
                                    </p:animEffect>
                                    <p:set>
                                      <p:cBhvr>
                                        <p:cTn id="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nodeType="clickEffect">
                                  <p:stCondLst>
                                    <p:cond delay="0"/>
                                  </p:stCondLst>
                                  <p:childTnLst>
                                    <p:anim calcmode="lin" valueType="num">
                                      <p:cBhvr additive="base">
                                        <p:cTn id="12" dur="500"/>
                                        <p:tgtEl>
                                          <p:spTgt spid="3">
                                            <p:txEl>
                                              <p:pRg st="1" end="1"/>
                                            </p:txEl>
                                          </p:spTgt>
                                        </p:tgtEl>
                                        <p:attrNameLst>
                                          <p:attrName>ppt_y</p:attrName>
                                        </p:attrNameLst>
                                      </p:cBhvr>
                                      <p:tavLst>
                                        <p:tav tm="0">
                                          <p:val>
                                            <p:strVal val="#ppt_y"/>
                                          </p:val>
                                        </p:tav>
                                        <p:tav tm="100000">
                                          <p:val>
                                            <p:strVal val="#ppt_y+#ppt_h*1.125000"/>
                                          </p:val>
                                        </p:tav>
                                      </p:tavLst>
                                    </p:anim>
                                    <p:animEffect transition="out" filter="wipe(down)">
                                      <p:cBhvr>
                                        <p:cTn id="13" dur="500"/>
                                        <p:tgtEl>
                                          <p:spTgt spid="3">
                                            <p:txEl>
                                              <p:pRg st="1" end="1"/>
                                            </p:txEl>
                                          </p:spTgt>
                                        </p:tgtEl>
                                      </p:cBhvr>
                                    </p:animEffect>
                                    <p:set>
                                      <p:cBhvr>
                                        <p:cTn id="14"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ext Placeholder 3">
            <a:extLst>
              <a:ext uri="{FF2B5EF4-FFF2-40B4-BE49-F238E27FC236}">
                <a16:creationId xmlns:a16="http://schemas.microsoft.com/office/drawing/2014/main" id="{357D73A7-01B7-4D4E-A0C0-390723C536D0}"/>
              </a:ext>
            </a:extLst>
          </p:cNvPr>
          <p:cNvGraphicFramePr/>
          <p:nvPr>
            <p:extLst>
              <p:ext uri="{D42A27DB-BD31-4B8C-83A1-F6EECF244321}">
                <p14:modId xmlns:p14="http://schemas.microsoft.com/office/powerpoint/2010/main" val="1162784276"/>
              </p:ext>
            </p:extLst>
          </p:nvPr>
        </p:nvGraphicFramePr>
        <p:xfrm>
          <a:off x="4210637" y="153351"/>
          <a:ext cx="7634360" cy="6689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C659F04D-4015-5748-8DF1-6CCC5AD245D6}"/>
              </a:ext>
            </a:extLst>
          </p:cNvPr>
          <p:cNvSpPr txBox="1"/>
          <p:nvPr/>
        </p:nvSpPr>
        <p:spPr>
          <a:xfrm>
            <a:off x="347003" y="273986"/>
            <a:ext cx="3395563" cy="2369880"/>
          </a:xfrm>
          <a:prstGeom prst="rect">
            <a:avLst/>
          </a:prstGeom>
          <a:noFill/>
        </p:spPr>
        <p:txBody>
          <a:bodyPr wrap="square" rtlCol="0">
            <a:spAutoFit/>
          </a:bodyPr>
          <a:lstStyle/>
          <a:p>
            <a:pPr algn="ctr"/>
            <a:r>
              <a:rPr lang="en-US" sz="4400" b="1">
                <a:solidFill>
                  <a:srgbClr val="0070C0"/>
                </a:solidFill>
                <a:latin typeface="Arial Rounded MT Bold" charset="0"/>
                <a:ea typeface="Arial Rounded MT Bold" charset="0"/>
                <a:cs typeface="Arial Rounded MT Bold" charset="0"/>
              </a:rPr>
              <a:t>Where are we now….</a:t>
            </a:r>
          </a:p>
          <a:p>
            <a:pPr algn="ctr"/>
            <a:endParaRPr lang="en-US" sz="1600" b="1">
              <a:solidFill>
                <a:srgbClr val="0070C0"/>
              </a:solidFill>
              <a:latin typeface="Arial Rounded MT Bold" charset="0"/>
              <a:ea typeface="Arial Rounded MT Bold" charset="0"/>
              <a:cs typeface="Arial Rounded MT Bold" charset="0"/>
            </a:endParaRPr>
          </a:p>
          <a:p>
            <a:pPr algn="ctr"/>
            <a:r>
              <a:rPr lang="en-US" sz="4400" b="1">
                <a:solidFill>
                  <a:srgbClr val="0070C0"/>
                </a:solidFill>
                <a:latin typeface="Arial Rounded MT Bold" charset="0"/>
                <a:ea typeface="Arial Rounded MT Bold" charset="0"/>
                <a:cs typeface="Arial Rounded MT Bold" charset="0"/>
              </a:rPr>
              <a:t>Next Steps </a:t>
            </a:r>
          </a:p>
        </p:txBody>
      </p:sp>
      <p:pic>
        <p:nvPicPr>
          <p:cNvPr id="35" name="Picture 34" descr="A close up of a logo&#10;&#10;Description automatically generated">
            <a:extLst>
              <a:ext uri="{FF2B5EF4-FFF2-40B4-BE49-F238E27FC236}">
                <a16:creationId xmlns:a16="http://schemas.microsoft.com/office/drawing/2014/main" id="{D7C10183-3E69-9645-A781-9FCBEC5A325F}"/>
              </a:ext>
            </a:extLst>
          </p:cNvPr>
          <p:cNvPicPr>
            <a:picLocks noChangeAspect="1"/>
          </p:cNvPicPr>
          <p:nvPr/>
        </p:nvPicPr>
        <p:blipFill>
          <a:blip r:embed="rId7"/>
          <a:stretch>
            <a:fillRect/>
          </a:stretch>
        </p:blipFill>
        <p:spPr>
          <a:xfrm>
            <a:off x="470888" y="2643866"/>
            <a:ext cx="3408182" cy="4154918"/>
          </a:xfrm>
          <a:prstGeom prst="trapezoid">
            <a:avLst/>
          </a:prstGeom>
        </p:spPr>
      </p:pic>
    </p:spTree>
    <p:extLst>
      <p:ext uri="{BB962C8B-B14F-4D97-AF65-F5344CB8AC3E}">
        <p14:creationId xmlns:p14="http://schemas.microsoft.com/office/powerpoint/2010/main" val="2880937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459C506-5F4B-4B75-9218-C7C3F87FA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C659EEB-C3AE-4544-8263-417009DCDF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D99DB6C6-36F9-4576-A558-95153EADBE4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694E7916-EDE4-4B50-A4A1-6B28FDD4D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6F6CB7BB-4370-4173-97F8-F636C0F14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B0F590BB-1F51-4138-A2D4-2E483C84FB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4A492863-9797-45A2-BAB3-514F10C5F2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7C1E33F6-6D0F-4ECF-92F4-6F71D8BAF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73EEEA64-7411-474B-BD0E-60C24B3F4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4F82A6DD-92BB-4443-B5A5-05240DD558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79832BCB-1DCF-46AC-9FFA-170791668D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8" name="Rectangle 37">
            <a:extLst>
              <a:ext uri="{FF2B5EF4-FFF2-40B4-BE49-F238E27FC236}">
                <a16:creationId xmlns:a16="http://schemas.microsoft.com/office/drawing/2014/main" id="{4E74DA95-CD7A-4D5E-9D27-67A759CE7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5809170-DD78-3044-A9D4-BD0ACAA08CCA}"/>
              </a:ext>
            </a:extLst>
          </p:cNvPr>
          <p:cNvPicPr>
            <a:picLocks noChangeAspect="1"/>
          </p:cNvPicPr>
          <p:nvPr/>
        </p:nvPicPr>
        <p:blipFill>
          <a:blip r:embed="rId2"/>
          <a:stretch>
            <a:fillRect/>
          </a:stretch>
        </p:blipFill>
        <p:spPr>
          <a:xfrm>
            <a:off x="533556" y="1405758"/>
            <a:ext cx="5542840" cy="4046483"/>
          </a:xfrm>
          <a:prstGeom prst="rect">
            <a:avLst/>
          </a:prstGeom>
        </p:spPr>
      </p:pic>
      <p:cxnSp>
        <p:nvCxnSpPr>
          <p:cNvPr id="40" name="Straight Connector 39">
            <a:extLst>
              <a:ext uri="{FF2B5EF4-FFF2-40B4-BE49-F238E27FC236}">
                <a16:creationId xmlns:a16="http://schemas.microsoft.com/office/drawing/2014/main" id="{14AA3B5C-0C55-4FFF-9C45-8F9F7C074A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1305" y="1650669"/>
            <a:ext cx="0" cy="3431969"/>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982BA05-BBA5-A544-BBA2-138AB0DA587D}"/>
              </a:ext>
            </a:extLst>
          </p:cNvPr>
          <p:cNvPicPr>
            <a:picLocks noChangeAspect="1"/>
          </p:cNvPicPr>
          <p:nvPr/>
        </p:nvPicPr>
        <p:blipFill>
          <a:blip r:embed="rId3"/>
          <a:stretch>
            <a:fillRect/>
          </a:stretch>
        </p:blipFill>
        <p:spPr>
          <a:xfrm>
            <a:off x="6208590" y="1818167"/>
            <a:ext cx="5440806" cy="3019647"/>
          </a:xfrm>
          <a:prstGeom prst="rect">
            <a:avLst/>
          </a:prstGeom>
        </p:spPr>
      </p:pic>
    </p:spTree>
    <p:extLst>
      <p:ext uri="{BB962C8B-B14F-4D97-AF65-F5344CB8AC3E}">
        <p14:creationId xmlns:p14="http://schemas.microsoft.com/office/powerpoint/2010/main" val="1205539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91" y="320842"/>
            <a:ext cx="9416954" cy="5217994"/>
          </a:xfrm>
        </p:spPr>
        <p:txBody>
          <a:bodyPr>
            <a:normAutofit fontScale="90000"/>
          </a:bodyPr>
          <a:lstStyle/>
          <a:p>
            <a:pPr algn="ctr"/>
            <a:r>
              <a:rPr lang="en-US" b="1">
                <a:solidFill>
                  <a:srgbClr val="0070C0"/>
                </a:solidFill>
              </a:rPr>
              <a:t>This Town Hall Meeting will be Co-hosted by </a:t>
            </a:r>
            <a:br>
              <a:rPr lang="en-US" b="1">
                <a:solidFill>
                  <a:srgbClr val="0070C0"/>
                </a:solidFill>
              </a:rPr>
            </a:br>
            <a:br>
              <a:rPr lang="en-US">
                <a:solidFill>
                  <a:srgbClr val="0070C0"/>
                </a:solidFill>
              </a:rPr>
            </a:br>
            <a:r>
              <a:rPr lang="es-ES" sz="3100" b="1" err="1">
                <a:solidFill>
                  <a:srgbClr val="0000CC"/>
                </a:solidFill>
              </a:rPr>
              <a:t>Maria</a:t>
            </a:r>
            <a:r>
              <a:rPr lang="es-ES" sz="3100" b="1">
                <a:solidFill>
                  <a:srgbClr val="0000CC"/>
                </a:solidFill>
              </a:rPr>
              <a:t> C. Correa, </a:t>
            </a:r>
            <a:r>
              <a:rPr lang="es-ES" sz="3100" err="1">
                <a:solidFill>
                  <a:srgbClr val="0000CC"/>
                </a:solidFill>
              </a:rPr>
              <a:t>District</a:t>
            </a:r>
            <a:r>
              <a:rPr lang="es-ES" sz="3100">
                <a:solidFill>
                  <a:srgbClr val="0000CC"/>
                </a:solidFill>
              </a:rPr>
              <a:t> </a:t>
            </a:r>
            <a:r>
              <a:rPr lang="es-ES" sz="3100" err="1">
                <a:solidFill>
                  <a:srgbClr val="0000CC"/>
                </a:solidFill>
              </a:rPr>
              <a:t>Family</a:t>
            </a:r>
            <a:r>
              <a:rPr lang="es-ES" sz="3100">
                <a:solidFill>
                  <a:srgbClr val="0000CC"/>
                </a:solidFill>
              </a:rPr>
              <a:t> </a:t>
            </a:r>
            <a:r>
              <a:rPr lang="es-ES" sz="3100" err="1">
                <a:solidFill>
                  <a:srgbClr val="0000CC"/>
                </a:solidFill>
              </a:rPr>
              <a:t>Support</a:t>
            </a:r>
            <a:r>
              <a:rPr lang="es-ES" sz="3100">
                <a:solidFill>
                  <a:srgbClr val="0000CC"/>
                </a:solidFill>
              </a:rPr>
              <a:t> </a:t>
            </a:r>
            <a:r>
              <a:rPr lang="es-ES" sz="3100" err="1">
                <a:solidFill>
                  <a:srgbClr val="0000CC"/>
                </a:solidFill>
              </a:rPr>
              <a:t>Coordinator</a:t>
            </a:r>
            <a:br>
              <a:rPr lang="es-ES" sz="3100">
                <a:solidFill>
                  <a:srgbClr val="0000CC"/>
                </a:solidFill>
              </a:rPr>
            </a:br>
            <a:r>
              <a:rPr lang="es-ES" sz="3200" b="1">
                <a:solidFill>
                  <a:srgbClr val="0000CC"/>
                </a:solidFill>
              </a:rPr>
              <a:t>Elba I. </a:t>
            </a:r>
            <a:r>
              <a:rPr lang="es-ES" sz="3200" b="1" err="1">
                <a:solidFill>
                  <a:srgbClr val="0000CC"/>
                </a:solidFill>
              </a:rPr>
              <a:t>Velez</a:t>
            </a:r>
            <a:r>
              <a:rPr lang="es-ES" sz="3200" b="1">
                <a:solidFill>
                  <a:srgbClr val="0000CC"/>
                </a:solidFill>
              </a:rPr>
              <a:t>, </a:t>
            </a:r>
            <a:r>
              <a:rPr lang="es-ES" sz="3200" err="1">
                <a:solidFill>
                  <a:srgbClr val="0000CC"/>
                </a:solidFill>
              </a:rPr>
              <a:t>District</a:t>
            </a:r>
            <a:r>
              <a:rPr lang="es-ES" sz="3200">
                <a:solidFill>
                  <a:srgbClr val="0000CC"/>
                </a:solidFill>
              </a:rPr>
              <a:t> </a:t>
            </a:r>
            <a:r>
              <a:rPr lang="es-ES" sz="3200" err="1">
                <a:solidFill>
                  <a:srgbClr val="0000CC"/>
                </a:solidFill>
              </a:rPr>
              <a:t>Family</a:t>
            </a:r>
            <a:r>
              <a:rPr lang="es-ES" sz="3200">
                <a:solidFill>
                  <a:srgbClr val="0000CC"/>
                </a:solidFill>
              </a:rPr>
              <a:t> </a:t>
            </a:r>
            <a:r>
              <a:rPr lang="es-ES" sz="3200" err="1">
                <a:solidFill>
                  <a:srgbClr val="0000CC"/>
                </a:solidFill>
              </a:rPr>
              <a:t>Leadership</a:t>
            </a:r>
            <a:r>
              <a:rPr lang="es-ES" sz="3200">
                <a:solidFill>
                  <a:srgbClr val="0000CC"/>
                </a:solidFill>
              </a:rPr>
              <a:t> </a:t>
            </a:r>
            <a:r>
              <a:rPr lang="es-ES" sz="3200" err="1">
                <a:solidFill>
                  <a:srgbClr val="0000CC"/>
                </a:solidFill>
              </a:rPr>
              <a:t>Coordinator</a:t>
            </a:r>
            <a:br>
              <a:rPr lang="en-US" sz="3100">
                <a:solidFill>
                  <a:srgbClr val="0070C0"/>
                </a:solidFill>
              </a:rPr>
            </a:br>
            <a:br>
              <a:rPr lang="en-US" sz="3100">
                <a:solidFill>
                  <a:srgbClr val="0070C0"/>
                </a:solidFill>
              </a:rPr>
            </a:br>
            <a:br>
              <a:rPr lang="es-ES" sz="3100">
                <a:solidFill>
                  <a:srgbClr val="0000CC"/>
                </a:solidFill>
              </a:rPr>
            </a:br>
            <a:br>
              <a:rPr lang="en-US"/>
            </a:br>
            <a:br>
              <a:rPr lang="en-US">
                <a:solidFill>
                  <a:srgbClr val="0070C0"/>
                </a:solidFill>
              </a:rPr>
            </a:br>
            <a:br>
              <a:rPr lang="en-US">
                <a:solidFill>
                  <a:srgbClr val="0070C0"/>
                </a:solidFill>
              </a:rPr>
            </a:br>
            <a:endParaRPr lang="en-US">
              <a:solidFill>
                <a:srgbClr val="0070C0"/>
              </a:solidFill>
            </a:endParaRPr>
          </a:p>
        </p:txBody>
      </p:sp>
      <p:sp>
        <p:nvSpPr>
          <p:cNvPr id="3" name="Content Placeholder 2"/>
          <p:cNvSpPr>
            <a:spLocks noGrp="1"/>
          </p:cNvSpPr>
          <p:nvPr>
            <p:ph idx="1"/>
          </p:nvPr>
        </p:nvSpPr>
        <p:spPr>
          <a:xfrm>
            <a:off x="677334" y="1903916"/>
            <a:ext cx="8596668" cy="4453967"/>
          </a:xfrm>
        </p:spPr>
        <p:txBody>
          <a:bodyPr vert="horz" lIns="91440" tIns="45720" rIns="91440" bIns="45720" rtlCol="0" anchor="t">
            <a:normAutofit fontScale="47500" lnSpcReduction="20000"/>
          </a:bodyPr>
          <a:lstStyle/>
          <a:p>
            <a:pPr marL="0" indent="0">
              <a:buNone/>
            </a:pPr>
            <a:endParaRPr lang="es-ES" sz="2400">
              <a:solidFill>
                <a:srgbClr val="0000CC"/>
              </a:solidFill>
            </a:endParaRPr>
          </a:p>
          <a:p>
            <a:pPr marL="0" indent="0" algn="ctr">
              <a:buNone/>
            </a:pPr>
            <a:endParaRPr lang="en-US" sz="2400">
              <a:solidFill>
                <a:srgbClr val="0070C0"/>
              </a:solidFill>
            </a:endParaRPr>
          </a:p>
          <a:p>
            <a:pPr marL="0" indent="0" algn="ctr">
              <a:buNone/>
            </a:pPr>
            <a:r>
              <a:rPr lang="en-US" sz="4000" b="1">
                <a:solidFill>
                  <a:srgbClr val="0070C0"/>
                </a:solidFill>
              </a:rPr>
              <a:t>and </a:t>
            </a:r>
          </a:p>
          <a:p>
            <a:pPr marL="0" indent="0" algn="ctr">
              <a:buNone/>
            </a:pPr>
            <a:br>
              <a:rPr lang="en-US" sz="2400">
                <a:solidFill>
                  <a:srgbClr val="0070C0"/>
                </a:solidFill>
              </a:rPr>
            </a:br>
            <a:r>
              <a:rPr lang="en-US" sz="5900" b="1">
                <a:solidFill>
                  <a:srgbClr val="0070C0"/>
                </a:solidFill>
              </a:rPr>
              <a:t>Supported by the Office of  Family and Community Empowerment (FACE)</a:t>
            </a:r>
          </a:p>
          <a:p>
            <a:pPr marL="0" indent="0" algn="ctr">
              <a:buNone/>
            </a:pPr>
            <a:endParaRPr lang="en-US" sz="4000" b="1">
              <a:solidFill>
                <a:srgbClr val="0070C0"/>
              </a:solidFill>
            </a:endParaRPr>
          </a:p>
          <a:p>
            <a:pPr marL="0" indent="0" algn="ctr">
              <a:buNone/>
            </a:pPr>
            <a:r>
              <a:rPr lang="es-ES" sz="5100" b="1">
                <a:solidFill>
                  <a:srgbClr val="0000CC"/>
                </a:solidFill>
              </a:rPr>
              <a:t>Anthony Thomas, </a:t>
            </a:r>
            <a:r>
              <a:rPr lang="es-ES" sz="5100" err="1">
                <a:solidFill>
                  <a:srgbClr val="0000CC"/>
                </a:solidFill>
              </a:rPr>
              <a:t>Parent</a:t>
            </a:r>
            <a:r>
              <a:rPr lang="es-ES" sz="5100">
                <a:solidFill>
                  <a:srgbClr val="0000CC"/>
                </a:solidFill>
              </a:rPr>
              <a:t> </a:t>
            </a:r>
            <a:r>
              <a:rPr lang="es-ES" sz="5100" err="1">
                <a:solidFill>
                  <a:srgbClr val="0000CC"/>
                </a:solidFill>
              </a:rPr>
              <a:t>Empowerment</a:t>
            </a:r>
            <a:r>
              <a:rPr lang="es-ES" sz="5100">
                <a:solidFill>
                  <a:srgbClr val="0000CC"/>
                </a:solidFill>
              </a:rPr>
              <a:t> Liaison </a:t>
            </a:r>
          </a:p>
          <a:p>
            <a:pPr marL="0" indent="0" algn="ctr">
              <a:buNone/>
            </a:pPr>
            <a:r>
              <a:rPr lang="es-ES" sz="5100" b="1" err="1">
                <a:solidFill>
                  <a:srgbClr val="0000CC"/>
                </a:solidFill>
              </a:rPr>
              <a:t>Jose</a:t>
            </a:r>
            <a:r>
              <a:rPr lang="es-ES" sz="5100" b="1">
                <a:solidFill>
                  <a:srgbClr val="0000CC"/>
                </a:solidFill>
              </a:rPr>
              <a:t> </a:t>
            </a:r>
            <a:r>
              <a:rPr lang="es-ES" sz="5100" b="1" err="1">
                <a:solidFill>
                  <a:srgbClr val="0000CC"/>
                </a:solidFill>
              </a:rPr>
              <a:t>Gonzalez</a:t>
            </a:r>
            <a:r>
              <a:rPr lang="es-ES" sz="5100" b="1">
                <a:solidFill>
                  <a:srgbClr val="0000CC"/>
                </a:solidFill>
              </a:rPr>
              <a:t>, </a:t>
            </a:r>
            <a:r>
              <a:rPr lang="es-ES" sz="5100" err="1">
                <a:solidFill>
                  <a:srgbClr val="0000CC"/>
                </a:solidFill>
              </a:rPr>
              <a:t>School-Based</a:t>
            </a:r>
            <a:r>
              <a:rPr lang="es-ES" sz="5100">
                <a:solidFill>
                  <a:srgbClr val="0000CC"/>
                </a:solidFill>
              </a:rPr>
              <a:t> </a:t>
            </a:r>
            <a:r>
              <a:rPr lang="es-ES" sz="5100" err="1">
                <a:solidFill>
                  <a:srgbClr val="0000CC"/>
                </a:solidFill>
              </a:rPr>
              <a:t>Parent</a:t>
            </a:r>
            <a:r>
              <a:rPr lang="es-ES" sz="5100">
                <a:solidFill>
                  <a:srgbClr val="0000CC"/>
                </a:solidFill>
              </a:rPr>
              <a:t> Liaison</a:t>
            </a:r>
          </a:p>
          <a:p>
            <a:pPr marL="0" indent="0" algn="ctr">
              <a:buNone/>
            </a:pPr>
            <a:r>
              <a:rPr lang="es-ES" sz="5100" b="1">
                <a:solidFill>
                  <a:srgbClr val="0000CC"/>
                </a:solidFill>
              </a:rPr>
              <a:t>Lynn </a:t>
            </a:r>
            <a:r>
              <a:rPr lang="es-ES" sz="5100" b="1" err="1">
                <a:solidFill>
                  <a:srgbClr val="0000CC"/>
                </a:solidFill>
              </a:rPr>
              <a:t>Sanchez</a:t>
            </a:r>
            <a:r>
              <a:rPr lang="es-ES" sz="5100" b="1">
                <a:solidFill>
                  <a:srgbClr val="0000CC"/>
                </a:solidFill>
              </a:rPr>
              <a:t>, </a:t>
            </a:r>
            <a:r>
              <a:rPr lang="es-ES" sz="5100" err="1">
                <a:solidFill>
                  <a:srgbClr val="0000CC"/>
                </a:solidFill>
              </a:rPr>
              <a:t>School-Based</a:t>
            </a:r>
            <a:r>
              <a:rPr lang="es-ES" sz="5100">
                <a:solidFill>
                  <a:srgbClr val="0000CC"/>
                </a:solidFill>
              </a:rPr>
              <a:t> </a:t>
            </a:r>
            <a:r>
              <a:rPr lang="es-ES" sz="5100" err="1">
                <a:solidFill>
                  <a:srgbClr val="0000CC"/>
                </a:solidFill>
              </a:rPr>
              <a:t>Parent</a:t>
            </a:r>
            <a:r>
              <a:rPr lang="es-ES" sz="5100">
                <a:solidFill>
                  <a:srgbClr val="0000CC"/>
                </a:solidFill>
              </a:rPr>
              <a:t> Liaison</a:t>
            </a:r>
          </a:p>
          <a:p>
            <a:pPr marL="0" indent="0" algn="ctr">
              <a:buNone/>
            </a:pPr>
            <a:r>
              <a:rPr lang="es-ES" sz="5100" b="1">
                <a:solidFill>
                  <a:srgbClr val="0000CC"/>
                </a:solidFill>
              </a:rPr>
              <a:t>Mohamed </a:t>
            </a:r>
            <a:r>
              <a:rPr lang="es-ES" sz="5100" b="1" err="1">
                <a:solidFill>
                  <a:srgbClr val="0000CC"/>
                </a:solidFill>
              </a:rPr>
              <a:t>Morshed</a:t>
            </a:r>
            <a:r>
              <a:rPr lang="es-ES" sz="5100">
                <a:solidFill>
                  <a:srgbClr val="0000CC"/>
                </a:solidFill>
              </a:rPr>
              <a:t>, </a:t>
            </a:r>
            <a:r>
              <a:rPr lang="es-ES" sz="5100" err="1">
                <a:solidFill>
                  <a:srgbClr val="0000CC"/>
                </a:solidFill>
              </a:rPr>
              <a:t>Parent</a:t>
            </a:r>
            <a:r>
              <a:rPr lang="es-ES" sz="5100">
                <a:solidFill>
                  <a:srgbClr val="0000CC"/>
                </a:solidFill>
              </a:rPr>
              <a:t> </a:t>
            </a:r>
            <a:r>
              <a:rPr lang="es-ES" sz="5100" err="1">
                <a:solidFill>
                  <a:srgbClr val="0000CC"/>
                </a:solidFill>
              </a:rPr>
              <a:t>Empowerment</a:t>
            </a:r>
            <a:r>
              <a:rPr lang="es-ES" sz="5100">
                <a:solidFill>
                  <a:srgbClr val="0000CC"/>
                </a:solidFill>
              </a:rPr>
              <a:t> Liaison</a:t>
            </a:r>
          </a:p>
          <a:p>
            <a:pPr marL="0" indent="0" algn="ctr">
              <a:buNone/>
            </a:pPr>
            <a:r>
              <a:rPr lang="es-ES" sz="5100" b="1" err="1">
                <a:solidFill>
                  <a:srgbClr val="0000CC"/>
                </a:solidFill>
              </a:rPr>
              <a:t>Julianna</a:t>
            </a:r>
            <a:r>
              <a:rPr lang="es-ES" sz="5100" b="1">
                <a:solidFill>
                  <a:srgbClr val="0000CC"/>
                </a:solidFill>
              </a:rPr>
              <a:t> </a:t>
            </a:r>
            <a:r>
              <a:rPr lang="es-ES" sz="5100" b="1" err="1">
                <a:solidFill>
                  <a:srgbClr val="0000CC"/>
                </a:solidFill>
              </a:rPr>
              <a:t>Federoff</a:t>
            </a:r>
            <a:r>
              <a:rPr lang="es-ES" sz="5100" b="1">
                <a:solidFill>
                  <a:srgbClr val="0000CC"/>
                </a:solidFill>
              </a:rPr>
              <a:t>, </a:t>
            </a:r>
            <a:r>
              <a:rPr lang="es-ES" sz="5100" err="1">
                <a:solidFill>
                  <a:srgbClr val="0000CC"/>
                </a:solidFill>
              </a:rPr>
              <a:t>Parent</a:t>
            </a:r>
            <a:r>
              <a:rPr lang="es-ES" sz="5100">
                <a:solidFill>
                  <a:srgbClr val="0000CC"/>
                </a:solidFill>
              </a:rPr>
              <a:t> </a:t>
            </a:r>
            <a:r>
              <a:rPr lang="es-ES" sz="5100" err="1">
                <a:solidFill>
                  <a:srgbClr val="0000CC"/>
                </a:solidFill>
              </a:rPr>
              <a:t>Leadership</a:t>
            </a:r>
            <a:r>
              <a:rPr lang="es-ES" sz="5100">
                <a:solidFill>
                  <a:srgbClr val="0000CC"/>
                </a:solidFill>
              </a:rPr>
              <a:t> Liaison </a:t>
            </a:r>
          </a:p>
          <a:p>
            <a:pPr marL="0" indent="0" algn="ctr">
              <a:buNone/>
            </a:pPr>
            <a:endParaRPr lang="es-ES" sz="2400">
              <a:solidFill>
                <a:srgbClr val="0000CC"/>
              </a:solidFill>
            </a:endParaRPr>
          </a:p>
        </p:txBody>
      </p:sp>
      <p:pic>
        <p:nvPicPr>
          <p:cNvPr id="4" name="Picture 3">
            <a:extLst>
              <a:ext uri="{FF2B5EF4-FFF2-40B4-BE49-F238E27FC236}">
                <a16:creationId xmlns:a16="http://schemas.microsoft.com/office/drawing/2014/main" id="{A834C516-FEBD-2E44-A8C0-194B94EA1109}"/>
              </a:ext>
            </a:extLst>
          </p:cNvPr>
          <p:cNvPicPr>
            <a:picLocks noChangeAspect="1"/>
          </p:cNvPicPr>
          <p:nvPr/>
        </p:nvPicPr>
        <p:blipFill>
          <a:blip r:embed="rId2"/>
          <a:stretch>
            <a:fillRect/>
          </a:stretch>
        </p:blipFill>
        <p:spPr>
          <a:xfrm>
            <a:off x="9269812" y="3087775"/>
            <a:ext cx="2866595" cy="3793745"/>
          </a:xfrm>
          <a:prstGeom prst="rect">
            <a:avLst/>
          </a:prstGeom>
        </p:spPr>
      </p:pic>
      <p:sp>
        <p:nvSpPr>
          <p:cNvPr id="5" name="Oval 4">
            <a:extLst>
              <a:ext uri="{FF2B5EF4-FFF2-40B4-BE49-F238E27FC236}">
                <a16:creationId xmlns:a16="http://schemas.microsoft.com/office/drawing/2014/main" id="{47D62144-93B0-3B4A-911B-D1E941A61988}"/>
              </a:ext>
            </a:extLst>
          </p:cNvPr>
          <p:cNvSpPr/>
          <p:nvPr/>
        </p:nvSpPr>
        <p:spPr>
          <a:xfrm>
            <a:off x="10657491" y="3647090"/>
            <a:ext cx="136634" cy="1471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661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229" y="82442"/>
            <a:ext cx="8596668" cy="897924"/>
          </a:xfrm>
        </p:spPr>
        <p:txBody>
          <a:bodyPr/>
          <a:lstStyle/>
          <a:p>
            <a:pPr algn="ctr"/>
            <a:r>
              <a:rPr lang="en-US" b="1">
                <a:solidFill>
                  <a:srgbClr val="0307BD"/>
                </a:solidFill>
                <a:latin typeface="Arial Rounded MT Bold" charset="0"/>
                <a:ea typeface="Arial Rounded MT Bold" charset="0"/>
                <a:cs typeface="Arial Rounded MT Bold" charset="0"/>
              </a:rPr>
              <a:t>Meeting Norms</a:t>
            </a:r>
            <a:endParaRPr lang="en-US">
              <a:latin typeface="Arial Rounded MT Bold" charset="0"/>
              <a:ea typeface="Arial Rounded MT Bold" charset="0"/>
              <a:cs typeface="Arial Rounded MT Bold" charset="0"/>
            </a:endParaRPr>
          </a:p>
        </p:txBody>
      </p:sp>
      <p:sp>
        <p:nvSpPr>
          <p:cNvPr id="3" name="Content Placeholder 2"/>
          <p:cNvSpPr>
            <a:spLocks noGrp="1"/>
          </p:cNvSpPr>
          <p:nvPr>
            <p:ph idx="1"/>
          </p:nvPr>
        </p:nvSpPr>
        <p:spPr>
          <a:xfrm>
            <a:off x="-1125460" y="980366"/>
            <a:ext cx="10802197" cy="3880773"/>
          </a:xfrm>
        </p:spPr>
        <p:txBody>
          <a:bodyPr vert="horz" lIns="91440" tIns="45720" rIns="91440" bIns="45720" rtlCol="0" anchor="t">
            <a:noAutofit/>
          </a:bodyPr>
          <a:lstStyle/>
          <a:p>
            <a:pPr marL="1599565" lvl="5" algn="thaiDist">
              <a:buFont typeface="Wingdings" panose="05000000000000000000" pitchFamily="2" charset="2"/>
              <a:buChar char="v"/>
            </a:pPr>
            <a:r>
              <a:rPr lang="en-US" sz="2400" b="1">
                <a:solidFill>
                  <a:srgbClr val="0000CC"/>
                </a:solidFill>
                <a:latin typeface="Arial Rounded MT Bold" charset="0"/>
                <a:ea typeface="Arial Rounded MT Bold" charset="0"/>
                <a:cs typeface="Arial Rounded MT Bold" charset="0"/>
              </a:rPr>
              <a:t>Please keep yourself on mute whenever you are not speaking.</a:t>
            </a:r>
            <a:endParaRPr lang="en-US" sz="2400" b="1">
              <a:latin typeface="Arial Rounded MT Bold" charset="0"/>
              <a:ea typeface="Arial Rounded MT Bold" charset="0"/>
              <a:cs typeface="Arial Rounded MT Bold" charset="0"/>
            </a:endParaRPr>
          </a:p>
          <a:p>
            <a:pPr marL="1599565" lvl="5" algn="thaiDist">
              <a:buFont typeface="Wingdings" panose="05000000000000000000" pitchFamily="2" charset="2"/>
              <a:buChar char="v"/>
            </a:pPr>
            <a:r>
              <a:rPr lang="en-US" sz="2400" b="1">
                <a:solidFill>
                  <a:srgbClr val="0000CC"/>
                </a:solidFill>
                <a:latin typeface="Arial Rounded MT Bold" charset="0"/>
                <a:ea typeface="Arial Rounded MT Bold" charset="0"/>
                <a:cs typeface="Arial Rounded MT Bold" charset="0"/>
              </a:rPr>
              <a:t>This is a public meeting and will be recorded.</a:t>
            </a:r>
          </a:p>
          <a:p>
            <a:pPr marL="1599565" lvl="5" algn="thaiDist">
              <a:buFont typeface="Wingdings" panose="05000000000000000000" pitchFamily="2" charset="2"/>
              <a:buChar char="v"/>
            </a:pPr>
            <a:r>
              <a:rPr lang="en-US" sz="2400" b="1">
                <a:solidFill>
                  <a:srgbClr val="0000CC"/>
                </a:solidFill>
                <a:latin typeface="Arial Rounded MT Bold" charset="0"/>
                <a:ea typeface="Arial Rounded MT Bold" charset="0"/>
                <a:cs typeface="Arial Rounded MT Bold" charset="0"/>
              </a:rPr>
              <a:t>Spanish Interpretation is available.  Please call this number 1-347-966-4114  &amp; use Pin ID 821 096 54#.</a:t>
            </a:r>
          </a:p>
          <a:p>
            <a:pPr marL="1599565" lvl="5" algn="thaiDist">
              <a:buFont typeface="Wingdings" panose="05000000000000000000" pitchFamily="2" charset="2"/>
              <a:buChar char="v"/>
            </a:pPr>
            <a:r>
              <a:rPr lang="en-US" sz="2400" b="1">
                <a:solidFill>
                  <a:srgbClr val="0000CC"/>
                </a:solidFill>
                <a:latin typeface="Arial Rounded MT Bold" charset="0"/>
                <a:ea typeface="Arial Rounded MT Bold" charset="0"/>
                <a:cs typeface="Arial Rounded MT Bold" charset="0"/>
              </a:rPr>
              <a:t>If you want to hear the Spanish audio on the telephone but want to remain in the virtual Zoom conference room, please mute the volume on your computer/device.</a:t>
            </a:r>
          </a:p>
          <a:p>
            <a:pPr marL="1599565" lvl="5" algn="thaiDist">
              <a:buFont typeface="Wingdings" panose="05000000000000000000" pitchFamily="2" charset="2"/>
              <a:buChar char="v"/>
            </a:pPr>
            <a:r>
              <a:rPr lang="en-US" sz="2400" b="1">
                <a:solidFill>
                  <a:srgbClr val="0000CC"/>
                </a:solidFill>
                <a:latin typeface="Arial Rounded MT Bold" charset="0"/>
                <a:ea typeface="Arial Rounded MT Bold" charset="0"/>
                <a:cs typeface="Arial Rounded MT Bold" charset="0"/>
              </a:rPr>
              <a:t>Put comments &amp; questions in the “chat” or Q&amp;A section.  </a:t>
            </a:r>
          </a:p>
          <a:p>
            <a:pPr marL="1599565" lvl="5" algn="thaiDist">
              <a:buFont typeface="Wingdings" panose="05000000000000000000" pitchFamily="2" charset="2"/>
              <a:buChar char="v"/>
            </a:pPr>
            <a:r>
              <a:rPr lang="en-US" sz="2400" b="1">
                <a:solidFill>
                  <a:srgbClr val="0000CC"/>
                </a:solidFill>
                <a:latin typeface="Arial Rounded MT Bold" charset="0"/>
                <a:ea typeface="Arial Rounded MT Bold" charset="0"/>
                <a:cs typeface="Arial Rounded MT Bold" charset="0"/>
              </a:rPr>
              <a:t>If you wish to speak, please press the “Hand” icon on the bottom of your screen.</a:t>
            </a:r>
          </a:p>
          <a:p>
            <a:pPr marL="1599565" lvl="5" algn="thaiDist">
              <a:buFont typeface="Wingdings" panose="05000000000000000000" pitchFamily="2" charset="2"/>
              <a:buChar char="v"/>
            </a:pPr>
            <a:r>
              <a:rPr lang="en-US" sz="2400" b="1">
                <a:solidFill>
                  <a:srgbClr val="0000CC"/>
                </a:solidFill>
                <a:latin typeface="Arial Rounded MT Bold" charset="0"/>
                <a:ea typeface="Arial Rounded MT Bold" charset="0"/>
                <a:cs typeface="Arial Rounded MT Bold" charset="0"/>
              </a:rPr>
              <a:t>Please note that there will be a Q&amp;A Session at the end of the meeting.</a:t>
            </a:r>
          </a:p>
          <a:p>
            <a:pPr algn="thaiDist"/>
            <a:endParaRPr lang="en-US" sz="2400" b="1">
              <a:latin typeface="Abadi MT Condensed Light" charset="0"/>
              <a:ea typeface="Abadi MT Condensed Light" charset="0"/>
              <a:cs typeface="Abadi MT Condensed Light" charset="0"/>
            </a:endParaRPr>
          </a:p>
        </p:txBody>
      </p:sp>
      <p:pic>
        <p:nvPicPr>
          <p:cNvPr id="4" name="Picture 3">
            <a:extLst>
              <a:ext uri="{FF2B5EF4-FFF2-40B4-BE49-F238E27FC236}">
                <a16:creationId xmlns:a16="http://schemas.microsoft.com/office/drawing/2014/main" id="{1B9DBCFF-CD04-CA43-A860-457BBD4BC79C}"/>
              </a:ext>
            </a:extLst>
          </p:cNvPr>
          <p:cNvPicPr>
            <a:picLocks noChangeAspect="1"/>
          </p:cNvPicPr>
          <p:nvPr/>
        </p:nvPicPr>
        <p:blipFill>
          <a:blip r:embed="rId3"/>
          <a:stretch>
            <a:fillRect/>
          </a:stretch>
        </p:blipFill>
        <p:spPr>
          <a:xfrm>
            <a:off x="9569748" y="3425094"/>
            <a:ext cx="2459314" cy="3432906"/>
          </a:xfrm>
          <a:prstGeom prst="rect">
            <a:avLst/>
          </a:prstGeom>
        </p:spPr>
      </p:pic>
      <p:sp>
        <p:nvSpPr>
          <p:cNvPr id="5" name="Oval 4">
            <a:extLst>
              <a:ext uri="{FF2B5EF4-FFF2-40B4-BE49-F238E27FC236}">
                <a16:creationId xmlns:a16="http://schemas.microsoft.com/office/drawing/2014/main" id="{2FF8A8D2-186D-444F-8F8C-B8A5E4E36F86}"/>
              </a:ext>
            </a:extLst>
          </p:cNvPr>
          <p:cNvSpPr/>
          <p:nvPr/>
        </p:nvSpPr>
        <p:spPr>
          <a:xfrm>
            <a:off x="10857186" y="4288221"/>
            <a:ext cx="73573" cy="1051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3606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544" y="1065716"/>
            <a:ext cx="8596668" cy="3880773"/>
          </a:xfrm>
        </p:spPr>
        <p:txBody>
          <a:bodyPr/>
          <a:lstStyle/>
          <a:p>
            <a:pPr marL="0" indent="0" algn="ctr">
              <a:buNone/>
            </a:pPr>
            <a:r>
              <a:rPr lang="en-US" sz="4400" b="1">
                <a:solidFill>
                  <a:srgbClr val="7030A0"/>
                </a:solidFill>
                <a:ea typeface="Abadi MT Condensed Extra Bold" charset="0"/>
                <a:cs typeface="Abadi MT Condensed Extra Bold" charset="0"/>
              </a:rPr>
              <a:t>MARIBEL TORRES-HULLA</a:t>
            </a:r>
            <a:r>
              <a:rPr lang="en-US" sz="4400" b="1">
                <a:solidFill>
                  <a:srgbClr val="7030A0"/>
                </a:solidFill>
              </a:rPr>
              <a:t>    </a:t>
            </a:r>
          </a:p>
          <a:p>
            <a:pPr marL="0" indent="0" algn="ctr">
              <a:buNone/>
            </a:pPr>
            <a:r>
              <a:rPr lang="en-US" sz="3200" b="1">
                <a:solidFill>
                  <a:srgbClr val="05993D"/>
                </a:solidFill>
              </a:rPr>
              <a:t>COMMUNITY SCHOOL SUPERINTENDENT</a:t>
            </a:r>
          </a:p>
          <a:p>
            <a:pPr marL="0" indent="0" algn="ctr">
              <a:buNone/>
            </a:pPr>
            <a:r>
              <a:rPr lang="en-US" sz="3200" b="1">
                <a:solidFill>
                  <a:srgbClr val="05993D"/>
                </a:solidFill>
              </a:rPr>
              <a:t>DISTRICT TEN</a:t>
            </a:r>
          </a:p>
          <a:p>
            <a:pPr marL="0" indent="0" algn="ctr">
              <a:buNone/>
            </a:pPr>
            <a:endParaRPr lang="en-US" sz="3200" b="1">
              <a:solidFill>
                <a:srgbClr val="05993D"/>
              </a:solidFill>
            </a:endParaRPr>
          </a:p>
          <a:p>
            <a:pPr marL="0" indent="0" algn="ctr">
              <a:buNone/>
            </a:pPr>
            <a:endParaRPr lang="en-US" sz="3200"/>
          </a:p>
        </p:txBody>
      </p:sp>
      <p:pic>
        <p:nvPicPr>
          <p:cNvPr id="4" name="Picture 2" descr="C:\Users\Elba\AppData\Local\Microsoft\Windows\INetCache\IE\0JZTTGNU\hear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0940" y="3329825"/>
            <a:ext cx="2809875" cy="17811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41687" y="5289703"/>
            <a:ext cx="5588389" cy="369332"/>
          </a:xfrm>
          <a:prstGeom prst="rect">
            <a:avLst/>
          </a:prstGeom>
        </p:spPr>
        <p:txBody>
          <a:bodyPr wrap="none">
            <a:spAutoFit/>
          </a:bodyPr>
          <a:lstStyle/>
          <a:p>
            <a:pPr algn="ctr"/>
            <a:r>
              <a:rPr lang="en-US" b="1">
                <a:solidFill>
                  <a:srgbClr val="0000CC"/>
                </a:solidFill>
                <a:latin typeface="Lucida Handwriting" panose="03010101010101010101" pitchFamily="66" charset="0"/>
              </a:rPr>
              <a:t>Leading  with  the  Heart, Mind and Soul</a:t>
            </a:r>
          </a:p>
        </p:txBody>
      </p:sp>
      <p:pic>
        <p:nvPicPr>
          <p:cNvPr id="5" name="Picture 4">
            <a:extLst>
              <a:ext uri="{FF2B5EF4-FFF2-40B4-BE49-F238E27FC236}">
                <a16:creationId xmlns:a16="http://schemas.microsoft.com/office/drawing/2014/main" id="{4553A543-983B-1A42-9F19-75CFB5EB05EB}"/>
              </a:ext>
            </a:extLst>
          </p:cNvPr>
          <p:cNvPicPr>
            <a:picLocks noChangeAspect="1"/>
          </p:cNvPicPr>
          <p:nvPr/>
        </p:nvPicPr>
        <p:blipFill>
          <a:blip r:embed="rId3"/>
          <a:stretch>
            <a:fillRect/>
          </a:stretch>
        </p:blipFill>
        <p:spPr>
          <a:xfrm>
            <a:off x="9269812" y="3087775"/>
            <a:ext cx="2866595" cy="3793745"/>
          </a:xfrm>
          <a:prstGeom prst="rect">
            <a:avLst/>
          </a:prstGeom>
        </p:spPr>
      </p:pic>
    </p:spTree>
    <p:extLst>
      <p:ext uri="{BB962C8B-B14F-4D97-AF65-F5344CB8AC3E}">
        <p14:creationId xmlns:p14="http://schemas.microsoft.com/office/powerpoint/2010/main" val="1870352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1495"/>
            <a:ext cx="8596668" cy="1320800"/>
          </a:xfrm>
        </p:spPr>
        <p:txBody>
          <a:bodyPr/>
          <a:lstStyle/>
          <a:p>
            <a:pPr algn="ctr"/>
            <a:r>
              <a:rPr lang="en-US" b="1">
                <a:solidFill>
                  <a:srgbClr val="0000CC"/>
                </a:solidFill>
              </a:rPr>
              <a:t>District Ten Team</a:t>
            </a:r>
            <a:endParaRPr lang="en-US"/>
          </a:p>
        </p:txBody>
      </p:sp>
      <p:sp>
        <p:nvSpPr>
          <p:cNvPr id="3" name="Content Placeholder 2"/>
          <p:cNvSpPr>
            <a:spLocks noGrp="1"/>
          </p:cNvSpPr>
          <p:nvPr>
            <p:ph idx="1"/>
          </p:nvPr>
        </p:nvSpPr>
        <p:spPr>
          <a:xfrm>
            <a:off x="-453635" y="1225885"/>
            <a:ext cx="10391719" cy="5224791"/>
          </a:xfrm>
        </p:spPr>
        <p:txBody>
          <a:bodyPr vert="horz" lIns="91440" tIns="45720" rIns="91440" bIns="45720" rtlCol="0" anchor="t">
            <a:normAutofit fontScale="92500" lnSpcReduction="20000"/>
          </a:bodyPr>
          <a:lstStyle/>
          <a:p>
            <a:pPr marL="0" indent="0" algn="ctr">
              <a:buNone/>
            </a:pPr>
            <a:r>
              <a:rPr lang="es-ES" sz="3200" b="1">
                <a:solidFill>
                  <a:srgbClr val="0000CC"/>
                </a:solidFill>
              </a:rPr>
              <a:t>        Maribel Torres- Hulla, </a:t>
            </a:r>
            <a:r>
              <a:rPr lang="es-ES" sz="3200" err="1">
                <a:solidFill>
                  <a:srgbClr val="0000CC"/>
                </a:solidFill>
              </a:rPr>
              <a:t>Community</a:t>
            </a:r>
            <a:r>
              <a:rPr lang="es-ES" sz="3200">
                <a:solidFill>
                  <a:srgbClr val="0000CC"/>
                </a:solidFill>
              </a:rPr>
              <a:t> </a:t>
            </a:r>
            <a:r>
              <a:rPr lang="es-ES" sz="3200" err="1">
                <a:solidFill>
                  <a:srgbClr val="0000CC"/>
                </a:solidFill>
              </a:rPr>
              <a:t>Superintendent</a:t>
            </a:r>
            <a:endParaRPr lang="es-ES" sz="3200">
              <a:solidFill>
                <a:srgbClr val="0000CC"/>
              </a:solidFill>
            </a:endParaRPr>
          </a:p>
          <a:p>
            <a:pPr marL="1257300" lvl="3" indent="0">
              <a:buNone/>
            </a:pPr>
            <a:r>
              <a:rPr lang="es-ES" sz="2600" b="1" err="1">
                <a:solidFill>
                  <a:srgbClr val="0000CC"/>
                </a:solidFill>
              </a:rPr>
              <a:t>Fia</a:t>
            </a:r>
            <a:r>
              <a:rPr lang="es-ES" sz="2600" b="1">
                <a:solidFill>
                  <a:srgbClr val="0000CC"/>
                </a:solidFill>
              </a:rPr>
              <a:t> Davis</a:t>
            </a:r>
            <a:r>
              <a:rPr lang="es-ES" sz="2600">
                <a:solidFill>
                  <a:srgbClr val="0000CC"/>
                </a:solidFill>
              </a:rPr>
              <a:t>, </a:t>
            </a:r>
            <a:r>
              <a:rPr lang="es-ES" sz="2600" err="1">
                <a:solidFill>
                  <a:srgbClr val="0000CC"/>
                </a:solidFill>
              </a:rPr>
              <a:t>Deputy</a:t>
            </a:r>
            <a:r>
              <a:rPr lang="es-ES" sz="2600">
                <a:solidFill>
                  <a:srgbClr val="0000CC"/>
                </a:solidFill>
              </a:rPr>
              <a:t> </a:t>
            </a:r>
            <a:r>
              <a:rPr lang="es-ES" sz="2600" err="1">
                <a:solidFill>
                  <a:srgbClr val="0000CC"/>
                </a:solidFill>
              </a:rPr>
              <a:t>Superintendent</a:t>
            </a:r>
            <a:endParaRPr lang="es-ES" sz="2600">
              <a:solidFill>
                <a:srgbClr val="0000CC"/>
              </a:solidFill>
            </a:endParaRPr>
          </a:p>
          <a:p>
            <a:pPr marL="1257300" lvl="3" indent="0">
              <a:buNone/>
            </a:pPr>
            <a:r>
              <a:rPr lang="es-ES" sz="2600" b="1">
                <a:solidFill>
                  <a:srgbClr val="0000CC"/>
                </a:solidFill>
              </a:rPr>
              <a:t>Gina </a:t>
            </a:r>
            <a:r>
              <a:rPr lang="es-ES" sz="2600" b="1" err="1">
                <a:solidFill>
                  <a:srgbClr val="0000CC"/>
                </a:solidFill>
              </a:rPr>
              <a:t>Mautschke</a:t>
            </a:r>
            <a:r>
              <a:rPr lang="es-ES" sz="2600" b="1">
                <a:solidFill>
                  <a:srgbClr val="0000CC"/>
                </a:solidFill>
              </a:rPr>
              <a:t>-Mitchell</a:t>
            </a:r>
            <a:r>
              <a:rPr lang="es-ES" sz="2600">
                <a:solidFill>
                  <a:srgbClr val="0000CC"/>
                </a:solidFill>
              </a:rPr>
              <a:t>, </a:t>
            </a:r>
            <a:r>
              <a:rPr lang="es-ES" sz="2600" err="1">
                <a:solidFill>
                  <a:srgbClr val="0000CC"/>
                </a:solidFill>
              </a:rPr>
              <a:t>Deputy</a:t>
            </a:r>
            <a:r>
              <a:rPr lang="es-ES" sz="2600">
                <a:solidFill>
                  <a:srgbClr val="0000CC"/>
                </a:solidFill>
              </a:rPr>
              <a:t> </a:t>
            </a:r>
            <a:r>
              <a:rPr lang="es-ES" sz="2600" err="1">
                <a:solidFill>
                  <a:srgbClr val="0000CC"/>
                </a:solidFill>
              </a:rPr>
              <a:t>Superintendent</a:t>
            </a:r>
            <a:endParaRPr lang="es-ES" sz="2600">
              <a:solidFill>
                <a:srgbClr val="0000CC"/>
              </a:solidFill>
            </a:endParaRPr>
          </a:p>
          <a:p>
            <a:pPr marL="1257300" lvl="3" indent="0">
              <a:buNone/>
            </a:pPr>
            <a:r>
              <a:rPr lang="es-ES" sz="2600" b="1">
                <a:solidFill>
                  <a:srgbClr val="0000CC"/>
                </a:solidFill>
              </a:rPr>
              <a:t>Carmen H. Mercado</a:t>
            </a:r>
            <a:r>
              <a:rPr lang="es-ES" sz="2600">
                <a:solidFill>
                  <a:srgbClr val="0000CC"/>
                </a:solidFill>
              </a:rPr>
              <a:t>, Field </a:t>
            </a:r>
            <a:r>
              <a:rPr lang="es-ES" sz="2600" err="1">
                <a:solidFill>
                  <a:srgbClr val="0000CC"/>
                </a:solidFill>
              </a:rPr>
              <a:t>Support</a:t>
            </a:r>
            <a:r>
              <a:rPr lang="es-ES" sz="2600">
                <a:solidFill>
                  <a:srgbClr val="0000CC"/>
                </a:solidFill>
              </a:rPr>
              <a:t> Liaison</a:t>
            </a:r>
          </a:p>
          <a:p>
            <a:pPr marL="1257300" lvl="3" indent="0">
              <a:buNone/>
            </a:pPr>
            <a:r>
              <a:rPr lang="es-ES" sz="2600" b="1">
                <a:solidFill>
                  <a:srgbClr val="0000CC"/>
                </a:solidFill>
              </a:rPr>
              <a:t>Elizabeth </a:t>
            </a:r>
            <a:r>
              <a:rPr lang="es-ES" sz="2600" b="1" err="1">
                <a:solidFill>
                  <a:srgbClr val="0000CC"/>
                </a:solidFill>
              </a:rPr>
              <a:t>Iadavaia</a:t>
            </a:r>
            <a:r>
              <a:rPr lang="es-ES" sz="2600">
                <a:solidFill>
                  <a:srgbClr val="0000CC"/>
                </a:solidFill>
              </a:rPr>
              <a:t>, Director </a:t>
            </a:r>
            <a:r>
              <a:rPr lang="es-ES" sz="2600" err="1">
                <a:solidFill>
                  <a:srgbClr val="0000CC"/>
                </a:solidFill>
              </a:rPr>
              <a:t>of</a:t>
            </a:r>
            <a:r>
              <a:rPr lang="es-ES" sz="2600">
                <a:solidFill>
                  <a:srgbClr val="0000CC"/>
                </a:solidFill>
              </a:rPr>
              <a:t> </a:t>
            </a:r>
            <a:r>
              <a:rPr lang="es-ES" sz="2600" err="1">
                <a:solidFill>
                  <a:srgbClr val="0000CC"/>
                </a:solidFill>
              </a:rPr>
              <a:t>Continuous</a:t>
            </a:r>
            <a:r>
              <a:rPr lang="es-ES" sz="2600">
                <a:solidFill>
                  <a:srgbClr val="0000CC"/>
                </a:solidFill>
              </a:rPr>
              <a:t> </a:t>
            </a:r>
            <a:r>
              <a:rPr lang="es-ES" sz="2600" err="1">
                <a:solidFill>
                  <a:srgbClr val="0000CC"/>
                </a:solidFill>
              </a:rPr>
              <a:t>Improvement</a:t>
            </a:r>
            <a:endParaRPr lang="es-ES" sz="2600">
              <a:solidFill>
                <a:srgbClr val="0000CC"/>
              </a:solidFill>
            </a:endParaRPr>
          </a:p>
          <a:p>
            <a:pPr marL="1257300" lvl="3" indent="0">
              <a:buNone/>
            </a:pPr>
            <a:r>
              <a:rPr lang="es-ES" sz="2600" b="1">
                <a:solidFill>
                  <a:srgbClr val="0000CC"/>
                </a:solidFill>
              </a:rPr>
              <a:t>Hope Stephens</a:t>
            </a:r>
            <a:r>
              <a:rPr lang="es-ES" sz="2600">
                <a:solidFill>
                  <a:srgbClr val="0000CC"/>
                </a:solidFill>
              </a:rPr>
              <a:t>, Director </a:t>
            </a:r>
            <a:r>
              <a:rPr lang="es-ES" sz="2600" err="1">
                <a:solidFill>
                  <a:srgbClr val="0000CC"/>
                </a:solidFill>
              </a:rPr>
              <a:t>of</a:t>
            </a:r>
            <a:r>
              <a:rPr lang="es-ES" sz="2600">
                <a:solidFill>
                  <a:srgbClr val="0000CC"/>
                </a:solidFill>
              </a:rPr>
              <a:t> </a:t>
            </a:r>
            <a:r>
              <a:rPr lang="es-ES" sz="2600" err="1">
                <a:solidFill>
                  <a:srgbClr val="0000CC"/>
                </a:solidFill>
              </a:rPr>
              <a:t>Continuous</a:t>
            </a:r>
            <a:r>
              <a:rPr lang="es-ES" sz="2600">
                <a:solidFill>
                  <a:srgbClr val="0000CC"/>
                </a:solidFill>
              </a:rPr>
              <a:t> </a:t>
            </a:r>
            <a:r>
              <a:rPr lang="es-ES" sz="2600" err="1">
                <a:solidFill>
                  <a:srgbClr val="0000CC"/>
                </a:solidFill>
              </a:rPr>
              <a:t>Improvement</a:t>
            </a:r>
            <a:endParaRPr lang="es-ES" sz="2600">
              <a:solidFill>
                <a:srgbClr val="0000CC"/>
              </a:solidFill>
            </a:endParaRPr>
          </a:p>
          <a:p>
            <a:pPr marL="1257300" lvl="3" indent="0">
              <a:buNone/>
            </a:pPr>
            <a:r>
              <a:rPr lang="es-ES" sz="2600" b="1" err="1">
                <a:solidFill>
                  <a:srgbClr val="0000CC"/>
                </a:solidFill>
              </a:rPr>
              <a:t>Loushonda</a:t>
            </a:r>
            <a:r>
              <a:rPr lang="es-ES" sz="2600" b="1">
                <a:solidFill>
                  <a:srgbClr val="0000CC"/>
                </a:solidFill>
              </a:rPr>
              <a:t> Mack</a:t>
            </a:r>
            <a:r>
              <a:rPr lang="es-ES" sz="2600">
                <a:solidFill>
                  <a:srgbClr val="0000CC"/>
                </a:solidFill>
              </a:rPr>
              <a:t>, Director </a:t>
            </a:r>
            <a:r>
              <a:rPr lang="es-ES" sz="2600" err="1">
                <a:solidFill>
                  <a:srgbClr val="0000CC"/>
                </a:solidFill>
              </a:rPr>
              <a:t>of</a:t>
            </a:r>
            <a:r>
              <a:rPr lang="es-ES" sz="2600">
                <a:solidFill>
                  <a:srgbClr val="0000CC"/>
                </a:solidFill>
              </a:rPr>
              <a:t> </a:t>
            </a:r>
            <a:r>
              <a:rPr lang="es-ES" sz="2600" err="1">
                <a:solidFill>
                  <a:srgbClr val="0000CC"/>
                </a:solidFill>
              </a:rPr>
              <a:t>Continuous</a:t>
            </a:r>
            <a:r>
              <a:rPr lang="es-ES" sz="2600">
                <a:solidFill>
                  <a:srgbClr val="0000CC"/>
                </a:solidFill>
              </a:rPr>
              <a:t> </a:t>
            </a:r>
            <a:r>
              <a:rPr lang="es-ES" sz="2600" err="1">
                <a:solidFill>
                  <a:srgbClr val="0000CC"/>
                </a:solidFill>
              </a:rPr>
              <a:t>Improvement</a:t>
            </a:r>
            <a:endParaRPr lang="es-ES" sz="2600">
              <a:solidFill>
                <a:srgbClr val="0000CC"/>
              </a:solidFill>
            </a:endParaRPr>
          </a:p>
          <a:p>
            <a:pPr marL="1257300" lvl="3" indent="0">
              <a:buNone/>
            </a:pPr>
            <a:r>
              <a:rPr lang="es-ES" sz="2600" b="1">
                <a:solidFill>
                  <a:srgbClr val="0000CC"/>
                </a:solidFill>
              </a:rPr>
              <a:t>Sara </a:t>
            </a:r>
            <a:r>
              <a:rPr lang="es-ES" sz="2600" b="1" err="1">
                <a:solidFill>
                  <a:srgbClr val="0000CC"/>
                </a:solidFill>
              </a:rPr>
              <a:t>Greeson</a:t>
            </a:r>
            <a:r>
              <a:rPr lang="es-ES" sz="2600" b="1">
                <a:solidFill>
                  <a:srgbClr val="0000CC"/>
                </a:solidFill>
              </a:rPr>
              <a:t>-Mitchell</a:t>
            </a:r>
            <a:r>
              <a:rPr lang="es-ES" sz="2600">
                <a:solidFill>
                  <a:srgbClr val="0000CC"/>
                </a:solidFill>
              </a:rPr>
              <a:t>, </a:t>
            </a:r>
            <a:r>
              <a:rPr lang="es-ES" sz="2600" err="1">
                <a:solidFill>
                  <a:srgbClr val="0000CC"/>
                </a:solidFill>
              </a:rPr>
              <a:t>Teacher</a:t>
            </a:r>
            <a:r>
              <a:rPr lang="es-ES" sz="2600">
                <a:solidFill>
                  <a:srgbClr val="0000CC"/>
                </a:solidFill>
              </a:rPr>
              <a:t> </a:t>
            </a:r>
            <a:r>
              <a:rPr lang="es-ES" sz="2600" err="1">
                <a:solidFill>
                  <a:srgbClr val="0000CC"/>
                </a:solidFill>
              </a:rPr>
              <a:t>Development</a:t>
            </a:r>
            <a:r>
              <a:rPr lang="es-ES" sz="2600">
                <a:solidFill>
                  <a:srgbClr val="0000CC"/>
                </a:solidFill>
              </a:rPr>
              <a:t> </a:t>
            </a:r>
            <a:r>
              <a:rPr lang="es-ES" sz="2600" err="1">
                <a:solidFill>
                  <a:srgbClr val="0000CC"/>
                </a:solidFill>
              </a:rPr>
              <a:t>Evaluation</a:t>
            </a:r>
            <a:r>
              <a:rPr lang="es-ES" sz="2600">
                <a:solidFill>
                  <a:srgbClr val="0000CC"/>
                </a:solidFill>
              </a:rPr>
              <a:t> Coach</a:t>
            </a:r>
          </a:p>
          <a:p>
            <a:pPr marL="1257300" lvl="3" indent="0">
              <a:buNone/>
            </a:pPr>
            <a:r>
              <a:rPr lang="es-ES" sz="2600" b="1">
                <a:solidFill>
                  <a:srgbClr val="0000CC"/>
                </a:solidFill>
              </a:rPr>
              <a:t>Jacqueline Baker</a:t>
            </a:r>
            <a:r>
              <a:rPr lang="es-ES" sz="2600">
                <a:solidFill>
                  <a:srgbClr val="0000CC"/>
                </a:solidFill>
              </a:rPr>
              <a:t>, </a:t>
            </a:r>
            <a:r>
              <a:rPr lang="es-ES" sz="2600" err="1">
                <a:solidFill>
                  <a:srgbClr val="0000CC"/>
                </a:solidFill>
              </a:rPr>
              <a:t>Early</a:t>
            </a:r>
            <a:r>
              <a:rPr lang="es-ES" sz="2600">
                <a:solidFill>
                  <a:srgbClr val="0000CC"/>
                </a:solidFill>
              </a:rPr>
              <a:t> </a:t>
            </a:r>
            <a:r>
              <a:rPr lang="es-ES" sz="2600" err="1">
                <a:solidFill>
                  <a:srgbClr val="0000CC"/>
                </a:solidFill>
              </a:rPr>
              <a:t>Childhood</a:t>
            </a:r>
            <a:r>
              <a:rPr lang="es-ES" sz="2600">
                <a:solidFill>
                  <a:srgbClr val="0000CC"/>
                </a:solidFill>
              </a:rPr>
              <a:t> Director</a:t>
            </a:r>
          </a:p>
          <a:p>
            <a:pPr marL="1257300" lvl="3" indent="0">
              <a:buNone/>
            </a:pPr>
            <a:r>
              <a:rPr lang="es-ES" sz="2600" b="1">
                <a:solidFill>
                  <a:srgbClr val="0000CC"/>
                </a:solidFill>
              </a:rPr>
              <a:t>Elba I. </a:t>
            </a:r>
            <a:r>
              <a:rPr lang="es-ES" sz="2600" b="1" err="1">
                <a:solidFill>
                  <a:srgbClr val="0000CC"/>
                </a:solidFill>
              </a:rPr>
              <a:t>Velez</a:t>
            </a:r>
            <a:r>
              <a:rPr lang="es-ES" sz="2600">
                <a:solidFill>
                  <a:srgbClr val="0000CC"/>
                </a:solidFill>
              </a:rPr>
              <a:t>, </a:t>
            </a:r>
            <a:r>
              <a:rPr lang="es-ES" sz="2600" err="1">
                <a:solidFill>
                  <a:srgbClr val="0000CC"/>
                </a:solidFill>
              </a:rPr>
              <a:t>District</a:t>
            </a:r>
            <a:r>
              <a:rPr lang="es-ES" sz="2600">
                <a:solidFill>
                  <a:srgbClr val="0000CC"/>
                </a:solidFill>
              </a:rPr>
              <a:t> </a:t>
            </a:r>
            <a:r>
              <a:rPr lang="es-ES" sz="2600" err="1">
                <a:solidFill>
                  <a:srgbClr val="0000CC"/>
                </a:solidFill>
              </a:rPr>
              <a:t>Family</a:t>
            </a:r>
            <a:r>
              <a:rPr lang="es-ES" sz="2600">
                <a:solidFill>
                  <a:srgbClr val="0000CC"/>
                </a:solidFill>
              </a:rPr>
              <a:t> </a:t>
            </a:r>
            <a:r>
              <a:rPr lang="es-ES" sz="2600" err="1">
                <a:solidFill>
                  <a:srgbClr val="0000CC"/>
                </a:solidFill>
              </a:rPr>
              <a:t>Leadership</a:t>
            </a:r>
            <a:r>
              <a:rPr lang="es-ES" sz="2600">
                <a:solidFill>
                  <a:srgbClr val="0000CC"/>
                </a:solidFill>
              </a:rPr>
              <a:t> </a:t>
            </a:r>
            <a:r>
              <a:rPr lang="es-ES" sz="2600" err="1">
                <a:solidFill>
                  <a:srgbClr val="0000CC"/>
                </a:solidFill>
              </a:rPr>
              <a:t>Coordinator</a:t>
            </a:r>
            <a:endParaRPr lang="es-ES" sz="2600">
              <a:solidFill>
                <a:srgbClr val="0000CC"/>
              </a:solidFill>
            </a:endParaRPr>
          </a:p>
          <a:p>
            <a:pPr marL="1257300" lvl="3" indent="0">
              <a:buNone/>
            </a:pPr>
            <a:r>
              <a:rPr lang="es-ES" sz="2600" b="1" err="1">
                <a:solidFill>
                  <a:srgbClr val="0000CC"/>
                </a:solidFill>
              </a:rPr>
              <a:t>Maria</a:t>
            </a:r>
            <a:r>
              <a:rPr lang="es-ES" sz="2600" b="1">
                <a:solidFill>
                  <a:srgbClr val="0000CC"/>
                </a:solidFill>
              </a:rPr>
              <a:t> C. Correa</a:t>
            </a:r>
            <a:r>
              <a:rPr lang="es-ES" sz="2600">
                <a:solidFill>
                  <a:srgbClr val="0000CC"/>
                </a:solidFill>
              </a:rPr>
              <a:t>, </a:t>
            </a:r>
            <a:r>
              <a:rPr lang="es-ES" sz="2600" err="1">
                <a:solidFill>
                  <a:srgbClr val="0000CC"/>
                </a:solidFill>
              </a:rPr>
              <a:t>District</a:t>
            </a:r>
            <a:r>
              <a:rPr lang="es-ES" sz="2600">
                <a:solidFill>
                  <a:srgbClr val="0000CC"/>
                </a:solidFill>
              </a:rPr>
              <a:t> </a:t>
            </a:r>
            <a:r>
              <a:rPr lang="es-ES" sz="2600" err="1">
                <a:solidFill>
                  <a:srgbClr val="0000CC"/>
                </a:solidFill>
              </a:rPr>
              <a:t>Family</a:t>
            </a:r>
            <a:r>
              <a:rPr lang="es-ES" sz="2600">
                <a:solidFill>
                  <a:srgbClr val="0000CC"/>
                </a:solidFill>
              </a:rPr>
              <a:t> </a:t>
            </a:r>
            <a:r>
              <a:rPr lang="es-ES" sz="2600" err="1">
                <a:solidFill>
                  <a:srgbClr val="0000CC"/>
                </a:solidFill>
              </a:rPr>
              <a:t>Support</a:t>
            </a:r>
            <a:r>
              <a:rPr lang="es-ES" sz="2600">
                <a:solidFill>
                  <a:srgbClr val="0000CC"/>
                </a:solidFill>
              </a:rPr>
              <a:t> </a:t>
            </a:r>
            <a:r>
              <a:rPr lang="es-ES" sz="2600" err="1">
                <a:solidFill>
                  <a:srgbClr val="0000CC"/>
                </a:solidFill>
              </a:rPr>
              <a:t>Coordinator</a:t>
            </a:r>
            <a:endParaRPr lang="es-ES" sz="2600">
              <a:solidFill>
                <a:srgbClr val="0000CC"/>
              </a:solidFill>
            </a:endParaRPr>
          </a:p>
          <a:p>
            <a:pPr marL="1257300" lvl="3" indent="0">
              <a:buNone/>
            </a:pPr>
            <a:r>
              <a:rPr lang="es-ES" sz="2600" b="1">
                <a:solidFill>
                  <a:srgbClr val="0000CC"/>
                </a:solidFill>
              </a:rPr>
              <a:t>Sharon Berger</a:t>
            </a:r>
            <a:r>
              <a:rPr lang="es-ES" sz="2600">
                <a:solidFill>
                  <a:srgbClr val="0000CC"/>
                </a:solidFill>
              </a:rPr>
              <a:t>, </a:t>
            </a:r>
            <a:r>
              <a:rPr lang="es-ES" sz="2600" err="1">
                <a:solidFill>
                  <a:srgbClr val="0000CC"/>
                </a:solidFill>
              </a:rPr>
              <a:t>Executive</a:t>
            </a:r>
            <a:r>
              <a:rPr lang="es-ES" sz="2600">
                <a:solidFill>
                  <a:srgbClr val="0000CC"/>
                </a:solidFill>
              </a:rPr>
              <a:t> </a:t>
            </a:r>
            <a:r>
              <a:rPr lang="es-ES" sz="2600" err="1">
                <a:solidFill>
                  <a:srgbClr val="0000CC"/>
                </a:solidFill>
              </a:rPr>
              <a:t>Assistant</a:t>
            </a:r>
            <a:r>
              <a:rPr lang="es-ES" sz="2600">
                <a:solidFill>
                  <a:srgbClr val="0000CC"/>
                </a:solidFill>
              </a:rPr>
              <a:t> </a:t>
            </a:r>
            <a:r>
              <a:rPr lang="es-ES" sz="2600" err="1">
                <a:solidFill>
                  <a:srgbClr val="0000CC"/>
                </a:solidFill>
              </a:rPr>
              <a:t>to</a:t>
            </a:r>
            <a:r>
              <a:rPr lang="es-ES" sz="2600">
                <a:solidFill>
                  <a:srgbClr val="0000CC"/>
                </a:solidFill>
              </a:rPr>
              <a:t> </a:t>
            </a:r>
            <a:r>
              <a:rPr lang="es-ES" sz="2600" err="1">
                <a:solidFill>
                  <a:srgbClr val="0000CC"/>
                </a:solidFill>
              </a:rPr>
              <a:t>the</a:t>
            </a:r>
            <a:r>
              <a:rPr lang="es-ES" sz="2600">
                <a:solidFill>
                  <a:srgbClr val="0000CC"/>
                </a:solidFill>
              </a:rPr>
              <a:t> </a:t>
            </a:r>
            <a:r>
              <a:rPr lang="es-ES" sz="2600" err="1">
                <a:solidFill>
                  <a:srgbClr val="0000CC"/>
                </a:solidFill>
              </a:rPr>
              <a:t>Superintendent</a:t>
            </a:r>
            <a:endParaRPr lang="es-ES" sz="2600">
              <a:solidFill>
                <a:srgbClr val="0000CC"/>
              </a:solidFill>
            </a:endParaRPr>
          </a:p>
        </p:txBody>
      </p:sp>
      <p:pic>
        <p:nvPicPr>
          <p:cNvPr id="4" name="Picture 3">
            <a:extLst>
              <a:ext uri="{FF2B5EF4-FFF2-40B4-BE49-F238E27FC236}">
                <a16:creationId xmlns:a16="http://schemas.microsoft.com/office/drawing/2014/main" id="{FEA3C6BE-177D-A844-85CA-B0BAAE91AEA1}"/>
              </a:ext>
            </a:extLst>
          </p:cNvPr>
          <p:cNvPicPr>
            <a:picLocks noChangeAspect="1"/>
          </p:cNvPicPr>
          <p:nvPr/>
        </p:nvPicPr>
        <p:blipFill>
          <a:blip r:embed="rId2"/>
          <a:stretch>
            <a:fillRect/>
          </a:stretch>
        </p:blipFill>
        <p:spPr>
          <a:xfrm>
            <a:off x="9269812" y="3087775"/>
            <a:ext cx="2866595" cy="3793745"/>
          </a:xfrm>
          <a:prstGeom prst="rect">
            <a:avLst/>
          </a:prstGeom>
        </p:spPr>
      </p:pic>
    </p:spTree>
    <p:extLst>
      <p:ext uri="{BB962C8B-B14F-4D97-AF65-F5344CB8AC3E}">
        <p14:creationId xmlns:p14="http://schemas.microsoft.com/office/powerpoint/2010/main" val="383027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8311C3-820B-914C-9E5D-33E3DCA59DD6}"/>
              </a:ext>
            </a:extLst>
          </p:cNvPr>
          <p:cNvSpPr/>
          <p:nvPr/>
        </p:nvSpPr>
        <p:spPr>
          <a:xfrm>
            <a:off x="321734" y="305068"/>
            <a:ext cx="9482666" cy="6247864"/>
          </a:xfrm>
          <a:prstGeom prst="rect">
            <a:avLst/>
          </a:prstGeom>
        </p:spPr>
        <p:txBody>
          <a:bodyPr wrap="square">
            <a:spAutoFit/>
          </a:bodyPr>
          <a:lstStyle/>
          <a:p>
            <a:r>
              <a:rPr lang="en-US" sz="3200" b="1">
                <a:solidFill>
                  <a:srgbClr val="FF0000"/>
                </a:solidFill>
                <a:latin typeface="Arial" panose="020B0604020202020204" pitchFamily="34" charset="0"/>
              </a:rPr>
              <a:t>Comparison of Remote and Blended Learning Experiences: School Year 2020-21 </a:t>
            </a:r>
            <a:endParaRPr lang="en-US" sz="3200"/>
          </a:p>
          <a:p>
            <a:endParaRPr lang="en-US" sz="1400" b="1">
              <a:latin typeface="Arial" panose="020B0604020202020204" pitchFamily="34" charset="0"/>
            </a:endParaRPr>
          </a:p>
          <a:p>
            <a:endParaRPr lang="en-US" sz="1000" b="1">
              <a:latin typeface="Arial" panose="020B0604020202020204" pitchFamily="34" charset="0"/>
            </a:endParaRPr>
          </a:p>
          <a:p>
            <a:r>
              <a:rPr lang="en-US" sz="2400" b="1">
                <a:latin typeface="Arial" panose="020B0604020202020204" pitchFamily="34" charset="0"/>
              </a:rPr>
              <a:t>Remote/Blended Learning </a:t>
            </a:r>
            <a:endParaRPr lang="en-US" sz="2400"/>
          </a:p>
          <a:p>
            <a:r>
              <a:rPr lang="en-US" sz="2400" b="1">
                <a:solidFill>
                  <a:srgbClr val="0070C0"/>
                </a:solidFill>
                <a:latin typeface="Arial" panose="020B0604020202020204" pitchFamily="34" charset="0"/>
              </a:rPr>
              <a:t>Synchronous </a:t>
            </a:r>
            <a:r>
              <a:rPr lang="en-US" sz="2400">
                <a:solidFill>
                  <a:srgbClr val="0070C0"/>
                </a:solidFill>
                <a:latin typeface="ArialMT"/>
              </a:rPr>
              <a:t>learning refers to a learning event in which a group of students are engaging in ... use of instant messaging or live chat, webinars and video conferencing allow for students and </a:t>
            </a:r>
            <a:r>
              <a:rPr lang="en-US" sz="2400" b="1">
                <a:solidFill>
                  <a:srgbClr val="0070C0"/>
                </a:solidFill>
                <a:latin typeface="Arial" panose="020B0604020202020204" pitchFamily="34" charset="0"/>
              </a:rPr>
              <a:t>teachers </a:t>
            </a:r>
            <a:r>
              <a:rPr lang="en-US" sz="2400">
                <a:solidFill>
                  <a:srgbClr val="0070C0"/>
                </a:solidFill>
                <a:latin typeface="ArialMT"/>
              </a:rPr>
              <a:t>to collaborate and learn in real time. </a:t>
            </a:r>
          </a:p>
          <a:p>
            <a:endParaRPr lang="en-US" sz="2400">
              <a:solidFill>
                <a:srgbClr val="0070C0"/>
              </a:solidFill>
            </a:endParaRPr>
          </a:p>
          <a:p>
            <a:r>
              <a:rPr lang="en-US" sz="2400" b="1">
                <a:solidFill>
                  <a:srgbClr val="0070C0"/>
                </a:solidFill>
                <a:latin typeface="Arial" panose="020B0604020202020204" pitchFamily="34" charset="0"/>
              </a:rPr>
              <a:t>Asynchronous learning </a:t>
            </a:r>
            <a:r>
              <a:rPr lang="en-US" sz="2400">
                <a:solidFill>
                  <a:srgbClr val="0070C0"/>
                </a:solidFill>
                <a:latin typeface="ArialMT"/>
              </a:rPr>
              <a:t>is a general term used to describe forms of education, instruction, and learning that do not occur in the same place or at the same time. The term is most commonly applied to various forms of digital and online learning in which students learn from instruction—such as prerecorded video lessons or game-based learning tasks that students complete on their own—that is not being delivered in person or in real time. </a:t>
            </a:r>
            <a:endParaRPr lang="en-US" sz="2400">
              <a:solidFill>
                <a:srgbClr val="0070C0"/>
              </a:solidFill>
              <a:effectLst/>
            </a:endParaRPr>
          </a:p>
        </p:txBody>
      </p:sp>
    </p:spTree>
    <p:extLst>
      <p:ext uri="{BB962C8B-B14F-4D97-AF65-F5344CB8AC3E}">
        <p14:creationId xmlns:p14="http://schemas.microsoft.com/office/powerpoint/2010/main" val="41026056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A screenshot of a cell phone&#10;&#10;Description automatically generated">
            <a:extLst>
              <a:ext uri="{FF2B5EF4-FFF2-40B4-BE49-F238E27FC236}">
                <a16:creationId xmlns:a16="http://schemas.microsoft.com/office/drawing/2014/main" id="{C1C4FE80-C1F3-EF4F-85C9-CC9A5E232657}"/>
              </a:ext>
            </a:extLst>
          </p:cNvPr>
          <p:cNvPicPr>
            <a:picLocks noChangeAspect="1"/>
          </p:cNvPicPr>
          <p:nvPr/>
        </p:nvPicPr>
        <p:blipFill rotWithShape="1">
          <a:blip r:embed="rId2"/>
          <a:srcRect r="1" b="8098"/>
          <a:stretch/>
        </p:blipFill>
        <p:spPr>
          <a:xfrm>
            <a:off x="426384" y="571500"/>
            <a:ext cx="11055096" cy="5715000"/>
          </a:xfrm>
          <a:prstGeom prst="rect">
            <a:avLst/>
          </a:prstGeom>
        </p:spPr>
      </p:pic>
    </p:spTree>
    <p:extLst>
      <p:ext uri="{BB962C8B-B14F-4D97-AF65-F5344CB8AC3E}">
        <p14:creationId xmlns:p14="http://schemas.microsoft.com/office/powerpoint/2010/main" val="2916310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0E5D27-33EA-294E-9855-A88E76D2C38F}"/>
              </a:ext>
            </a:extLst>
          </p:cNvPr>
          <p:cNvSpPr txBox="1"/>
          <p:nvPr/>
        </p:nvSpPr>
        <p:spPr>
          <a:xfrm>
            <a:off x="5252484" y="2913321"/>
            <a:ext cx="184731" cy="369332"/>
          </a:xfrm>
          <a:prstGeom prst="rect">
            <a:avLst/>
          </a:prstGeom>
          <a:noFill/>
        </p:spPr>
        <p:txBody>
          <a:bodyPr wrap="none" rtlCol="0">
            <a:spAutoFit/>
          </a:bodyPr>
          <a:lstStyle/>
          <a:p>
            <a:endParaRPr lang="en-US"/>
          </a:p>
        </p:txBody>
      </p:sp>
      <p:pic>
        <p:nvPicPr>
          <p:cNvPr id="3" name="Picture 7" descr="A screenshot of a cell phone&#10;&#10;Description automatically generated">
            <a:extLst>
              <a:ext uri="{FF2B5EF4-FFF2-40B4-BE49-F238E27FC236}">
                <a16:creationId xmlns:a16="http://schemas.microsoft.com/office/drawing/2014/main" id="{9A033DA5-9AF9-6342-9061-D785102B2DF9}"/>
              </a:ext>
            </a:extLst>
          </p:cNvPr>
          <p:cNvPicPr>
            <a:picLocks noChangeAspect="1"/>
          </p:cNvPicPr>
          <p:nvPr/>
        </p:nvPicPr>
        <p:blipFill rotWithShape="1">
          <a:blip r:embed="rId2"/>
          <a:srcRect r="-86"/>
          <a:stretch/>
        </p:blipFill>
        <p:spPr>
          <a:xfrm>
            <a:off x="659757" y="370390"/>
            <a:ext cx="10872494" cy="6112136"/>
          </a:xfrm>
          <a:prstGeom prst="rect">
            <a:avLst/>
          </a:prstGeom>
        </p:spPr>
      </p:pic>
    </p:spTree>
    <p:extLst>
      <p:ext uri="{BB962C8B-B14F-4D97-AF65-F5344CB8AC3E}">
        <p14:creationId xmlns:p14="http://schemas.microsoft.com/office/powerpoint/2010/main" val="691936504"/>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1248</Words>
  <Application>Microsoft Macintosh PowerPoint</Application>
  <PresentationFormat>Widescreen</PresentationFormat>
  <Paragraphs>136</Paragraphs>
  <Slides>21</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Abadi MT Condensed Extra Bold</vt:lpstr>
      <vt:lpstr>Abadi MT Condensed Light</vt:lpstr>
      <vt:lpstr>Albertus Extra Bold</vt:lpstr>
      <vt:lpstr>Arial</vt:lpstr>
      <vt:lpstr>Arial Rounded MT Bold</vt:lpstr>
      <vt:lpstr>ArialMT</vt:lpstr>
      <vt:lpstr>Calibri</vt:lpstr>
      <vt:lpstr>Lucida Calligraphy</vt:lpstr>
      <vt:lpstr>Lucida Handwriting</vt:lpstr>
      <vt:lpstr>Trebuchet MS</vt:lpstr>
      <vt:lpstr>Wingdings</vt:lpstr>
      <vt:lpstr>Wingdings 3</vt:lpstr>
      <vt:lpstr>Facet</vt:lpstr>
      <vt:lpstr>Community School District 10</vt:lpstr>
      <vt:lpstr>Welcome  Community School District Ten  Families, Students  and  Community Leaders </vt:lpstr>
      <vt:lpstr>This Town Hall Meeting will be Co-hosted by   Maria C. Correa, District Family Support Coordinator Elba I. Velez, District Family Leadership Coordinator      </vt:lpstr>
      <vt:lpstr>Meeting Norms</vt:lpstr>
      <vt:lpstr>PowerPoint Presentation</vt:lpstr>
      <vt:lpstr>District Ten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School District 10</dc:title>
  <dc:creator>Hulla Maribel</dc:creator>
  <cp:lastModifiedBy>Hulla Maribel</cp:lastModifiedBy>
  <cp:revision>2</cp:revision>
  <dcterms:created xsi:type="dcterms:W3CDTF">2020-08-13T04:57:20Z</dcterms:created>
  <dcterms:modified xsi:type="dcterms:W3CDTF">2020-08-15T03:24:46Z</dcterms:modified>
</cp:coreProperties>
</file>